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  <p:sldId id="265" r:id="rId11"/>
    <p:sldId id="266" r:id="rId12"/>
    <p:sldId id="277" r:id="rId13"/>
    <p:sldId id="267" r:id="rId14"/>
    <p:sldId id="268" r:id="rId15"/>
    <p:sldId id="269" r:id="rId16"/>
    <p:sldId id="276" r:id="rId17"/>
    <p:sldId id="270" r:id="rId18"/>
    <p:sldId id="271" r:id="rId19"/>
    <p:sldId id="275" r:id="rId20"/>
    <p:sldId id="273" r:id="rId21"/>
    <p:sldId id="279" r:id="rId22"/>
    <p:sldId id="278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18AB8A-F763-4FED-9297-2E79FE61F21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C4CA7A-24C4-4A26-8549-6022BDDF03CC}">
      <dgm:prSet phldrT="[Text]" custT="1"/>
      <dgm:spPr/>
      <dgm:t>
        <a:bodyPr/>
        <a:lstStyle/>
        <a:p>
          <a:r>
            <a:rPr lang="en-US" sz="1800" dirty="0"/>
            <a:t>P</a:t>
          </a:r>
          <a:r>
            <a:rPr lang="en-US" sz="1800" baseline="-25000" dirty="0"/>
            <a:t>4</a:t>
          </a:r>
          <a:r>
            <a:rPr lang="en-US" sz="1800" dirty="0"/>
            <a:t>O</a:t>
          </a:r>
          <a:r>
            <a:rPr lang="en-US" sz="1800" baseline="-25000" dirty="0"/>
            <a:t>6</a:t>
          </a:r>
          <a:r>
            <a:rPr lang="en-US" sz="1800" dirty="0"/>
            <a:t> +2O</a:t>
          </a:r>
          <a:r>
            <a:rPr lang="en-US" sz="1800" baseline="-25000" dirty="0"/>
            <a:t>2  </a:t>
          </a:r>
          <a:r>
            <a:rPr lang="en-US" sz="1800" dirty="0"/>
            <a:t>                         P</a:t>
          </a:r>
          <a:r>
            <a:rPr lang="en-US" sz="1800" baseline="-25000" dirty="0"/>
            <a:t>4</a:t>
          </a:r>
          <a:r>
            <a:rPr lang="en-US" sz="1800" dirty="0"/>
            <a:t>O</a:t>
          </a:r>
          <a:r>
            <a:rPr lang="en-US" sz="1800" baseline="-25000" dirty="0"/>
            <a:t>10</a:t>
          </a:r>
        </a:p>
        <a:p>
          <a:r>
            <a:rPr lang="en-US" sz="1800" dirty="0"/>
            <a:t>P</a:t>
          </a:r>
          <a:r>
            <a:rPr lang="en-US" sz="1800" baseline="-25000" dirty="0"/>
            <a:t>4</a:t>
          </a:r>
          <a:r>
            <a:rPr lang="en-US" sz="1800" dirty="0"/>
            <a:t>O</a:t>
          </a:r>
          <a:r>
            <a:rPr lang="en-US" sz="1800" baseline="-25000" dirty="0"/>
            <a:t>6</a:t>
          </a:r>
          <a:r>
            <a:rPr lang="en-US" sz="1800" dirty="0"/>
            <a:t> +6H</a:t>
          </a:r>
          <a:r>
            <a:rPr lang="en-US" sz="1800" baseline="-25000" dirty="0"/>
            <a:t>2</a:t>
          </a:r>
          <a:r>
            <a:rPr lang="en-US" sz="1800" dirty="0"/>
            <a:t>O (COLD )                        4H</a:t>
          </a:r>
          <a:r>
            <a:rPr lang="en-US" sz="1800" baseline="-25000" dirty="0"/>
            <a:t>3</a:t>
          </a:r>
          <a:r>
            <a:rPr lang="en-US" sz="1800" dirty="0"/>
            <a:t>PO</a:t>
          </a:r>
          <a:r>
            <a:rPr lang="en-US" sz="1800" baseline="-25000" dirty="0"/>
            <a:t>3</a:t>
          </a:r>
        </a:p>
        <a:p>
          <a:r>
            <a:rPr lang="en-US" sz="1800" dirty="0"/>
            <a:t>P</a:t>
          </a:r>
          <a:r>
            <a:rPr lang="en-US" sz="1800" baseline="-25000" dirty="0"/>
            <a:t>4</a:t>
          </a:r>
          <a:r>
            <a:rPr lang="en-US" sz="1800" dirty="0"/>
            <a:t>O</a:t>
          </a:r>
          <a:r>
            <a:rPr lang="en-US" sz="1800" baseline="-25000" dirty="0"/>
            <a:t>6</a:t>
          </a:r>
          <a:r>
            <a:rPr lang="en-US" sz="1800" dirty="0"/>
            <a:t> + 6H</a:t>
          </a:r>
          <a:r>
            <a:rPr lang="en-US" sz="1800" baseline="-25000" dirty="0"/>
            <a:t>2</a:t>
          </a:r>
          <a:r>
            <a:rPr lang="en-US" sz="1800" dirty="0"/>
            <a:t>O (HOT)                      3H</a:t>
          </a:r>
          <a:r>
            <a:rPr lang="en-US" sz="1800" baseline="-25000" dirty="0"/>
            <a:t>3</a:t>
          </a:r>
          <a:r>
            <a:rPr lang="en-US" sz="1800" dirty="0"/>
            <a:t>PO</a:t>
          </a:r>
          <a:r>
            <a:rPr lang="en-US" sz="1800" baseline="-25000" dirty="0"/>
            <a:t>4</a:t>
          </a:r>
          <a:r>
            <a:rPr lang="en-US" sz="1800" dirty="0"/>
            <a:t> +PH</a:t>
          </a:r>
          <a:r>
            <a:rPr lang="en-US" sz="1800" baseline="-25000" dirty="0"/>
            <a:t>3</a:t>
          </a:r>
        </a:p>
        <a:p>
          <a:endParaRPr lang="en-US" sz="1800" dirty="0"/>
        </a:p>
      </dgm:t>
    </dgm:pt>
    <dgm:pt modelId="{FBA9AEFC-C39B-4772-95FC-24152502419C}" type="parTrans" cxnId="{469EAA54-9473-465C-BA96-8440844A473E}">
      <dgm:prSet/>
      <dgm:spPr/>
      <dgm:t>
        <a:bodyPr/>
        <a:lstStyle/>
        <a:p>
          <a:endParaRPr lang="en-US"/>
        </a:p>
      </dgm:t>
    </dgm:pt>
    <dgm:pt modelId="{CB3E35DE-D0C3-4343-BFD4-45429664DDC7}" type="sibTrans" cxnId="{469EAA54-9473-465C-BA96-8440844A473E}">
      <dgm:prSet/>
      <dgm:spPr/>
      <dgm:t>
        <a:bodyPr/>
        <a:lstStyle/>
        <a:p>
          <a:endParaRPr lang="en-US"/>
        </a:p>
      </dgm:t>
    </dgm:pt>
    <dgm:pt modelId="{325DDF34-7713-4A32-BFB9-E83C189BD222}">
      <dgm:prSet phldrT="[Text]" phldr="1" custT="1"/>
      <dgm:spPr/>
      <dgm:t>
        <a:bodyPr/>
        <a:lstStyle/>
        <a:p>
          <a:endParaRPr lang="en-US" sz="1800"/>
        </a:p>
      </dgm:t>
    </dgm:pt>
    <dgm:pt modelId="{100662D9-47FE-476D-8F67-93D274ED290E}" type="parTrans" cxnId="{3FCA5C9A-9053-4149-B195-01A65F134B17}">
      <dgm:prSet/>
      <dgm:spPr/>
      <dgm:t>
        <a:bodyPr/>
        <a:lstStyle/>
        <a:p>
          <a:endParaRPr lang="en-US"/>
        </a:p>
      </dgm:t>
    </dgm:pt>
    <dgm:pt modelId="{2A9AE370-F178-4F5E-A7E0-313D37E04A9C}" type="sibTrans" cxnId="{3FCA5C9A-9053-4149-B195-01A65F134B17}">
      <dgm:prSet/>
      <dgm:spPr/>
      <dgm:t>
        <a:bodyPr/>
        <a:lstStyle/>
        <a:p>
          <a:endParaRPr lang="en-US"/>
        </a:p>
      </dgm:t>
    </dgm:pt>
    <dgm:pt modelId="{337FB53A-B226-487E-AC6A-2996AB0151A2}">
      <dgm:prSet phldrT="[Text]" phldr="1"/>
      <dgm:spPr/>
      <dgm:t>
        <a:bodyPr/>
        <a:lstStyle/>
        <a:p>
          <a:endParaRPr lang="en-US" sz="1000" dirty="0"/>
        </a:p>
      </dgm:t>
    </dgm:pt>
    <dgm:pt modelId="{BD2647A1-830E-4E87-A79B-8F432E34E21C}" type="parTrans" cxnId="{BD9AE7A3-F4D5-4328-84CC-C9771A0590C1}">
      <dgm:prSet/>
      <dgm:spPr/>
      <dgm:t>
        <a:bodyPr/>
        <a:lstStyle/>
        <a:p>
          <a:endParaRPr lang="en-US"/>
        </a:p>
      </dgm:t>
    </dgm:pt>
    <dgm:pt modelId="{3BA65427-1DEF-44CE-999D-4D263FE87322}" type="sibTrans" cxnId="{BD9AE7A3-F4D5-4328-84CC-C9771A0590C1}">
      <dgm:prSet/>
      <dgm:spPr/>
      <dgm:t>
        <a:bodyPr/>
        <a:lstStyle/>
        <a:p>
          <a:endParaRPr lang="en-US"/>
        </a:p>
      </dgm:t>
    </dgm:pt>
    <dgm:pt modelId="{47E1636B-A5AD-4FB8-97C7-38A910959443}">
      <dgm:prSet phldrT="[Text]" custT="1"/>
      <dgm:spPr/>
      <dgm:t>
        <a:bodyPr/>
        <a:lstStyle/>
        <a:p>
          <a:r>
            <a:rPr lang="en-US" sz="3200" baseline="-25000" dirty="0"/>
            <a:t>WRITE THE REACTION OF  P4O8 WITH WATER</a:t>
          </a:r>
        </a:p>
        <a:p>
          <a:r>
            <a:rPr lang="en-US" sz="3200" baseline="-25000" dirty="0"/>
            <a:t> HOW MANY P-O-P BONDS ARE THERE IN P4O8</a:t>
          </a:r>
        </a:p>
      </dgm:t>
    </dgm:pt>
    <dgm:pt modelId="{6D5C7E6C-1F27-460C-A8DD-55D81C4C602D}" type="parTrans" cxnId="{1CFDF9A8-1391-4A7E-993B-8E93F90A5838}">
      <dgm:prSet/>
      <dgm:spPr/>
      <dgm:t>
        <a:bodyPr/>
        <a:lstStyle/>
        <a:p>
          <a:endParaRPr lang="en-US"/>
        </a:p>
      </dgm:t>
    </dgm:pt>
    <dgm:pt modelId="{3B5ED2C9-4837-4802-966E-6AA78C4B65EF}" type="sibTrans" cxnId="{1CFDF9A8-1391-4A7E-993B-8E93F90A5838}">
      <dgm:prSet/>
      <dgm:spPr/>
      <dgm:t>
        <a:bodyPr/>
        <a:lstStyle/>
        <a:p>
          <a:endParaRPr lang="en-US"/>
        </a:p>
      </dgm:t>
    </dgm:pt>
    <dgm:pt modelId="{7187FF44-C99E-4CA0-A7FD-216C75133907}">
      <dgm:prSet phldrT="[Text]" phldr="1"/>
      <dgm:spPr/>
      <dgm:t>
        <a:bodyPr/>
        <a:lstStyle/>
        <a:p>
          <a:endParaRPr lang="en-US" sz="1200" dirty="0"/>
        </a:p>
      </dgm:t>
    </dgm:pt>
    <dgm:pt modelId="{C4C06DBE-FD95-46D9-B318-8E189233D93D}" type="parTrans" cxnId="{98EC2799-A9EF-4BFF-9290-F36049915C2A}">
      <dgm:prSet/>
      <dgm:spPr/>
      <dgm:t>
        <a:bodyPr/>
        <a:lstStyle/>
        <a:p>
          <a:endParaRPr lang="en-US"/>
        </a:p>
      </dgm:t>
    </dgm:pt>
    <dgm:pt modelId="{2F11C740-DFA1-4138-BB32-0DC0B31F8C00}" type="sibTrans" cxnId="{98EC2799-A9EF-4BFF-9290-F36049915C2A}">
      <dgm:prSet/>
      <dgm:spPr/>
      <dgm:t>
        <a:bodyPr/>
        <a:lstStyle/>
        <a:p>
          <a:endParaRPr lang="en-US"/>
        </a:p>
      </dgm:t>
    </dgm:pt>
    <dgm:pt modelId="{FD87A8FB-C03A-42B5-8F05-81AB3904E63B}">
      <dgm:prSet phldrT="[Text]" custT="1"/>
      <dgm:spPr/>
      <dgm:t>
        <a:bodyPr/>
        <a:lstStyle/>
        <a:p>
          <a:r>
            <a:rPr lang="en-US" sz="1600" dirty="0"/>
            <a:t>It  shows phosphorescence .It is acidic ,turns blue litmus red</a:t>
          </a:r>
        </a:p>
        <a:p>
          <a:r>
            <a:rPr lang="en-US" sz="1600" dirty="0"/>
            <a:t>With cold H2O : P2O5+H2O                      2HPO3</a:t>
          </a:r>
        </a:p>
      </dgm:t>
    </dgm:pt>
    <dgm:pt modelId="{4C7A1D3D-DEAE-4DCB-9683-F5FBFF3B20FF}" type="parTrans" cxnId="{E629C94A-3EA7-45A7-BD86-480EAF92FE9E}">
      <dgm:prSet/>
      <dgm:spPr/>
      <dgm:t>
        <a:bodyPr/>
        <a:lstStyle/>
        <a:p>
          <a:endParaRPr lang="en-US"/>
        </a:p>
      </dgm:t>
    </dgm:pt>
    <dgm:pt modelId="{5B83AFC1-F9E7-4595-9743-3F2F4851D64A}" type="sibTrans" cxnId="{E629C94A-3EA7-45A7-BD86-480EAF92FE9E}">
      <dgm:prSet/>
      <dgm:spPr/>
      <dgm:t>
        <a:bodyPr/>
        <a:lstStyle/>
        <a:p>
          <a:endParaRPr lang="en-US"/>
        </a:p>
      </dgm:t>
    </dgm:pt>
    <dgm:pt modelId="{5D631A35-EBF3-448A-8035-A5040E1C56BA}">
      <dgm:prSet phldrT="[Text]" custT="1"/>
      <dgm:spPr/>
      <dgm:t>
        <a:bodyPr/>
        <a:lstStyle/>
        <a:p>
          <a:r>
            <a:rPr lang="en-US" sz="1400" dirty="0"/>
            <a:t>With hot water:   P2O5 + 3H2O                         2H3PO4</a:t>
          </a:r>
        </a:p>
      </dgm:t>
    </dgm:pt>
    <dgm:pt modelId="{0B509226-2D59-45C9-8DF1-C21BFAE28301}" type="parTrans" cxnId="{3F5FFCD2-DAA9-4688-BB1E-A2F55D4109A4}">
      <dgm:prSet/>
      <dgm:spPr/>
    </dgm:pt>
    <dgm:pt modelId="{1268404D-D87C-493E-AB75-63292EFCC338}" type="sibTrans" cxnId="{3F5FFCD2-DAA9-4688-BB1E-A2F55D4109A4}">
      <dgm:prSet/>
      <dgm:spPr/>
    </dgm:pt>
    <dgm:pt modelId="{F4DD243D-8F41-4C0C-90A1-C20815C24467}">
      <dgm:prSet phldrT="[Text]" custT="1"/>
      <dgm:spPr/>
      <dgm:t>
        <a:bodyPr/>
        <a:lstStyle/>
        <a:p>
          <a:r>
            <a:rPr lang="en-US" sz="1400" dirty="0"/>
            <a:t>It is a good dehydrating agent :  C12H22O11 +P2O5                         12C +22HPO3</a:t>
          </a:r>
        </a:p>
      </dgm:t>
    </dgm:pt>
    <dgm:pt modelId="{91E0CD9A-5375-4708-A5DE-F819CEA028D2}" type="parTrans" cxnId="{B5878D81-A448-4DFF-9325-0CCAB7E79DDF}">
      <dgm:prSet/>
      <dgm:spPr/>
    </dgm:pt>
    <dgm:pt modelId="{BFD4029E-53A7-4500-B34F-A8E60C852D89}" type="sibTrans" cxnId="{B5878D81-A448-4DFF-9325-0CCAB7E79DDF}">
      <dgm:prSet/>
      <dgm:spPr/>
    </dgm:pt>
    <dgm:pt modelId="{501F56BD-FA55-4068-8B4A-59DB75053E49}">
      <dgm:prSet phldrT="[Text]" custT="1"/>
      <dgm:spPr/>
      <dgm:t>
        <a:bodyPr/>
        <a:lstStyle/>
        <a:p>
          <a:r>
            <a:rPr lang="en-US" sz="1400" dirty="0"/>
            <a:t>Reduced to red P  BY CARBON    </a:t>
          </a:r>
        </a:p>
      </dgm:t>
    </dgm:pt>
    <dgm:pt modelId="{EC703850-F336-4B0F-A8F3-68C929D0103A}" type="parTrans" cxnId="{B0892179-6F8C-4124-9CF1-E0D729033D55}">
      <dgm:prSet/>
      <dgm:spPr/>
    </dgm:pt>
    <dgm:pt modelId="{2E11764E-13EB-4FE2-8E50-546D32A2657C}" type="sibTrans" cxnId="{B0892179-6F8C-4124-9CF1-E0D729033D55}">
      <dgm:prSet/>
      <dgm:spPr/>
    </dgm:pt>
    <dgm:pt modelId="{CB2DC4AC-8154-42B5-A57E-D54FCBE84D01}">
      <dgm:prSet phldrT="[Text]"/>
      <dgm:spPr/>
      <dgm:t>
        <a:bodyPr/>
        <a:lstStyle/>
        <a:p>
          <a:endParaRPr lang="en-US" sz="1200" dirty="0"/>
        </a:p>
      </dgm:t>
    </dgm:pt>
    <dgm:pt modelId="{80A19FFA-3E5D-4BE0-A998-92A581FE07B5}" type="parTrans" cxnId="{F78848E2-A3B4-486D-BA99-23A5FE21878B}">
      <dgm:prSet/>
      <dgm:spPr/>
    </dgm:pt>
    <dgm:pt modelId="{5DB65FE6-E3DC-45D8-84F3-4B2B796E1483}" type="sibTrans" cxnId="{F78848E2-A3B4-486D-BA99-23A5FE21878B}">
      <dgm:prSet/>
      <dgm:spPr/>
    </dgm:pt>
    <dgm:pt modelId="{02EAAD4A-8EF7-4CDD-B002-20EBF4C0CE64}" type="pres">
      <dgm:prSet presAssocID="{0018AB8A-F763-4FED-9297-2E79FE61F216}" presName="linear" presStyleCnt="0">
        <dgm:presLayoutVars>
          <dgm:dir/>
          <dgm:resizeHandles val="exact"/>
        </dgm:presLayoutVars>
      </dgm:prSet>
      <dgm:spPr/>
    </dgm:pt>
    <dgm:pt modelId="{31303923-6F18-4691-BB83-4C6801B69D5D}" type="pres">
      <dgm:prSet presAssocID="{43C4CA7A-24C4-4A26-8549-6022BDDF03CC}" presName="comp" presStyleCnt="0"/>
      <dgm:spPr/>
    </dgm:pt>
    <dgm:pt modelId="{BDBB7168-36AF-455F-8140-3E13648B0DBA}" type="pres">
      <dgm:prSet presAssocID="{43C4CA7A-24C4-4A26-8549-6022BDDF03CC}" presName="box" presStyleLbl="node1" presStyleIdx="0" presStyleCnt="3"/>
      <dgm:spPr/>
    </dgm:pt>
    <dgm:pt modelId="{612A3598-1656-4805-AA6C-C123191EC7DD}" type="pres">
      <dgm:prSet presAssocID="{43C4CA7A-24C4-4A26-8549-6022BDDF03CC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EF1C012-F639-498A-A0DC-450D9707987E}" type="pres">
      <dgm:prSet presAssocID="{43C4CA7A-24C4-4A26-8549-6022BDDF03CC}" presName="text" presStyleLbl="node1" presStyleIdx="0" presStyleCnt="3">
        <dgm:presLayoutVars>
          <dgm:bulletEnabled val="1"/>
        </dgm:presLayoutVars>
      </dgm:prSet>
      <dgm:spPr/>
    </dgm:pt>
    <dgm:pt modelId="{F555FAD3-7FE1-49DC-A9A6-748C62A34507}" type="pres">
      <dgm:prSet presAssocID="{CB3E35DE-D0C3-4343-BFD4-45429664DDC7}" presName="spacer" presStyleCnt="0"/>
      <dgm:spPr/>
    </dgm:pt>
    <dgm:pt modelId="{83458FAD-0740-46C3-BFF4-E8E7B74B4029}" type="pres">
      <dgm:prSet presAssocID="{47E1636B-A5AD-4FB8-97C7-38A910959443}" presName="comp" presStyleCnt="0"/>
      <dgm:spPr/>
    </dgm:pt>
    <dgm:pt modelId="{9250E426-B07F-4302-AED3-2AA0859FAD94}" type="pres">
      <dgm:prSet presAssocID="{47E1636B-A5AD-4FB8-97C7-38A910959443}" presName="box" presStyleLbl="node1" presStyleIdx="1" presStyleCnt="3"/>
      <dgm:spPr/>
    </dgm:pt>
    <dgm:pt modelId="{C8A16DD7-E191-495E-85C3-FA346BFE09DD}" type="pres">
      <dgm:prSet presAssocID="{47E1636B-A5AD-4FB8-97C7-38A910959443}" presName="img" presStyleLbl="fgImgPlace1" presStyleIdx="1" presStyleCnt="3"/>
      <dgm:spPr/>
    </dgm:pt>
    <dgm:pt modelId="{836454DA-924E-4622-ACDA-A31B3665ADC6}" type="pres">
      <dgm:prSet presAssocID="{47E1636B-A5AD-4FB8-97C7-38A910959443}" presName="text" presStyleLbl="node1" presStyleIdx="1" presStyleCnt="3">
        <dgm:presLayoutVars>
          <dgm:bulletEnabled val="1"/>
        </dgm:presLayoutVars>
      </dgm:prSet>
      <dgm:spPr/>
    </dgm:pt>
    <dgm:pt modelId="{B8F160C2-0BC2-485E-8DF6-5C0022E6DBFC}" type="pres">
      <dgm:prSet presAssocID="{3B5ED2C9-4837-4802-966E-6AA78C4B65EF}" presName="spacer" presStyleCnt="0"/>
      <dgm:spPr/>
    </dgm:pt>
    <dgm:pt modelId="{00027901-B88A-498E-BA48-801534C59E58}" type="pres">
      <dgm:prSet presAssocID="{FD87A8FB-C03A-42B5-8F05-81AB3904E63B}" presName="comp" presStyleCnt="0"/>
      <dgm:spPr/>
    </dgm:pt>
    <dgm:pt modelId="{5A4E4161-99AA-4262-BB20-DC4D69407E58}" type="pres">
      <dgm:prSet presAssocID="{FD87A8FB-C03A-42B5-8F05-81AB3904E63B}" presName="box" presStyleLbl="node1" presStyleIdx="2" presStyleCnt="3" custLinFactNeighborX="1852" custLinFactNeighborY="-4497"/>
      <dgm:spPr/>
    </dgm:pt>
    <dgm:pt modelId="{4BCBBBBA-0245-474C-9338-105DA6895A82}" type="pres">
      <dgm:prSet presAssocID="{FD87A8FB-C03A-42B5-8F05-81AB3904E63B}" presName="img" presStyleLbl="fgImgPlace1" presStyleIdx="2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6749DDD-E8B0-4E3E-BEFC-1366979B9959}" type="pres">
      <dgm:prSet presAssocID="{FD87A8FB-C03A-42B5-8F05-81AB3904E63B}" presName="text" presStyleLbl="node1" presStyleIdx="2" presStyleCnt="3">
        <dgm:presLayoutVars>
          <dgm:bulletEnabled val="1"/>
        </dgm:presLayoutVars>
      </dgm:prSet>
      <dgm:spPr/>
    </dgm:pt>
  </dgm:ptLst>
  <dgm:cxnLst>
    <dgm:cxn modelId="{04A72502-EE5E-41D1-BA77-EAB7BF89B27C}" type="presOf" srcId="{325DDF34-7713-4A32-BFB9-E83C189BD222}" destId="{BDBB7168-36AF-455F-8140-3E13648B0DBA}" srcOrd="0" destOrd="1" presId="urn:microsoft.com/office/officeart/2005/8/layout/vList4"/>
    <dgm:cxn modelId="{00F63B02-4914-427F-9225-48E0340D4A2C}" type="presOf" srcId="{325DDF34-7713-4A32-BFB9-E83C189BD222}" destId="{CEF1C012-F639-498A-A0DC-450D9707987E}" srcOrd="1" destOrd="1" presId="urn:microsoft.com/office/officeart/2005/8/layout/vList4"/>
    <dgm:cxn modelId="{441D8D2E-0651-4D34-AF8E-FB2CC85B3919}" type="presOf" srcId="{5D631A35-EBF3-448A-8035-A5040E1C56BA}" destId="{B6749DDD-E8B0-4E3E-BEFC-1366979B9959}" srcOrd="1" destOrd="1" presId="urn:microsoft.com/office/officeart/2005/8/layout/vList4"/>
    <dgm:cxn modelId="{CC73383D-68C8-4424-B0CA-FAD12A7E6BD3}" type="presOf" srcId="{F4DD243D-8F41-4C0C-90A1-C20815C24467}" destId="{B6749DDD-E8B0-4E3E-BEFC-1366979B9959}" srcOrd="1" destOrd="2" presId="urn:microsoft.com/office/officeart/2005/8/layout/vList4"/>
    <dgm:cxn modelId="{7A05BA5D-72E7-45C4-A1E6-EB21F5CA8413}" type="presOf" srcId="{501F56BD-FA55-4068-8B4A-59DB75053E49}" destId="{B6749DDD-E8B0-4E3E-BEFC-1366979B9959}" srcOrd="1" destOrd="3" presId="urn:microsoft.com/office/officeart/2005/8/layout/vList4"/>
    <dgm:cxn modelId="{B55D9941-680E-403B-B1A1-CA50670C7DBD}" type="presOf" srcId="{43C4CA7A-24C4-4A26-8549-6022BDDF03CC}" destId="{CEF1C012-F639-498A-A0DC-450D9707987E}" srcOrd="1" destOrd="0" presId="urn:microsoft.com/office/officeart/2005/8/layout/vList4"/>
    <dgm:cxn modelId="{46981368-EF7C-4091-BDEF-06871BE44520}" type="presOf" srcId="{CB2DC4AC-8154-42B5-A57E-D54FCBE84D01}" destId="{9250E426-B07F-4302-AED3-2AA0859FAD94}" srcOrd="0" destOrd="2" presId="urn:microsoft.com/office/officeart/2005/8/layout/vList4"/>
    <dgm:cxn modelId="{E629C94A-3EA7-45A7-BD86-480EAF92FE9E}" srcId="{0018AB8A-F763-4FED-9297-2E79FE61F216}" destId="{FD87A8FB-C03A-42B5-8F05-81AB3904E63B}" srcOrd="2" destOrd="0" parTransId="{4C7A1D3D-DEAE-4DCB-9683-F5FBFF3B20FF}" sibTransId="{5B83AFC1-F9E7-4595-9743-3F2F4851D64A}"/>
    <dgm:cxn modelId="{469EAA54-9473-465C-BA96-8440844A473E}" srcId="{0018AB8A-F763-4FED-9297-2E79FE61F216}" destId="{43C4CA7A-24C4-4A26-8549-6022BDDF03CC}" srcOrd="0" destOrd="0" parTransId="{FBA9AEFC-C39B-4772-95FC-24152502419C}" sibTransId="{CB3E35DE-D0C3-4343-BFD4-45429664DDC7}"/>
    <dgm:cxn modelId="{B0892179-6F8C-4124-9CF1-E0D729033D55}" srcId="{FD87A8FB-C03A-42B5-8F05-81AB3904E63B}" destId="{501F56BD-FA55-4068-8B4A-59DB75053E49}" srcOrd="2" destOrd="0" parTransId="{EC703850-F336-4B0F-A8F3-68C929D0103A}" sibTransId="{2E11764E-13EB-4FE2-8E50-546D32A2657C}"/>
    <dgm:cxn modelId="{B5878D81-A448-4DFF-9325-0CCAB7E79DDF}" srcId="{FD87A8FB-C03A-42B5-8F05-81AB3904E63B}" destId="{F4DD243D-8F41-4C0C-90A1-C20815C24467}" srcOrd="1" destOrd="0" parTransId="{91E0CD9A-5375-4708-A5DE-F819CEA028D2}" sibTransId="{BFD4029E-53A7-4500-B34F-A8E60C852D89}"/>
    <dgm:cxn modelId="{1E3ECA8F-E37E-4270-8F6F-F38DE5A6E793}" type="presOf" srcId="{47E1636B-A5AD-4FB8-97C7-38A910959443}" destId="{836454DA-924E-4622-ACDA-A31B3665ADC6}" srcOrd="1" destOrd="0" presId="urn:microsoft.com/office/officeart/2005/8/layout/vList4"/>
    <dgm:cxn modelId="{8E613196-470D-4572-8661-C8BD9A3E1DB3}" type="presOf" srcId="{CB2DC4AC-8154-42B5-A57E-D54FCBE84D01}" destId="{836454DA-924E-4622-ACDA-A31B3665ADC6}" srcOrd="1" destOrd="2" presId="urn:microsoft.com/office/officeart/2005/8/layout/vList4"/>
    <dgm:cxn modelId="{98EC2799-A9EF-4BFF-9290-F36049915C2A}" srcId="{47E1636B-A5AD-4FB8-97C7-38A910959443}" destId="{7187FF44-C99E-4CA0-A7FD-216C75133907}" srcOrd="0" destOrd="0" parTransId="{C4C06DBE-FD95-46D9-B318-8E189233D93D}" sibTransId="{2F11C740-DFA1-4138-BB32-0DC0B31F8C00}"/>
    <dgm:cxn modelId="{3FCA5C9A-9053-4149-B195-01A65F134B17}" srcId="{43C4CA7A-24C4-4A26-8549-6022BDDF03CC}" destId="{325DDF34-7713-4A32-BFB9-E83C189BD222}" srcOrd="0" destOrd="0" parTransId="{100662D9-47FE-476D-8F67-93D274ED290E}" sibTransId="{2A9AE370-F178-4F5E-A7E0-313D37E04A9C}"/>
    <dgm:cxn modelId="{D332109E-D0A6-42E5-BB90-702B00DFE9DE}" type="presOf" srcId="{5D631A35-EBF3-448A-8035-A5040E1C56BA}" destId="{5A4E4161-99AA-4262-BB20-DC4D69407E58}" srcOrd="0" destOrd="1" presId="urn:microsoft.com/office/officeart/2005/8/layout/vList4"/>
    <dgm:cxn modelId="{BD9AE7A3-F4D5-4328-84CC-C9771A0590C1}" srcId="{43C4CA7A-24C4-4A26-8549-6022BDDF03CC}" destId="{337FB53A-B226-487E-AC6A-2996AB0151A2}" srcOrd="1" destOrd="0" parTransId="{BD2647A1-830E-4E87-A79B-8F432E34E21C}" sibTransId="{3BA65427-1DEF-44CE-999D-4D263FE87322}"/>
    <dgm:cxn modelId="{7D45F7A6-4CDB-4CAC-A632-1B42738BCA47}" type="presOf" srcId="{7187FF44-C99E-4CA0-A7FD-216C75133907}" destId="{9250E426-B07F-4302-AED3-2AA0859FAD94}" srcOrd="0" destOrd="1" presId="urn:microsoft.com/office/officeart/2005/8/layout/vList4"/>
    <dgm:cxn modelId="{FB57EDA8-C0FA-46AC-953C-C6F6676B48E1}" type="presOf" srcId="{47E1636B-A5AD-4FB8-97C7-38A910959443}" destId="{9250E426-B07F-4302-AED3-2AA0859FAD94}" srcOrd="0" destOrd="0" presId="urn:microsoft.com/office/officeart/2005/8/layout/vList4"/>
    <dgm:cxn modelId="{1CFDF9A8-1391-4A7E-993B-8E93F90A5838}" srcId="{0018AB8A-F763-4FED-9297-2E79FE61F216}" destId="{47E1636B-A5AD-4FB8-97C7-38A910959443}" srcOrd="1" destOrd="0" parTransId="{6D5C7E6C-1F27-460C-A8DD-55D81C4C602D}" sibTransId="{3B5ED2C9-4837-4802-966E-6AA78C4B65EF}"/>
    <dgm:cxn modelId="{D08459AB-CAAB-480F-880E-76E05A90CAEB}" type="presOf" srcId="{FD87A8FB-C03A-42B5-8F05-81AB3904E63B}" destId="{5A4E4161-99AA-4262-BB20-DC4D69407E58}" srcOrd="0" destOrd="0" presId="urn:microsoft.com/office/officeart/2005/8/layout/vList4"/>
    <dgm:cxn modelId="{FB1883B6-5F36-45BF-8EB8-7B8133A0AF6A}" type="presOf" srcId="{7187FF44-C99E-4CA0-A7FD-216C75133907}" destId="{836454DA-924E-4622-ACDA-A31B3665ADC6}" srcOrd="1" destOrd="1" presId="urn:microsoft.com/office/officeart/2005/8/layout/vList4"/>
    <dgm:cxn modelId="{F81046BD-CD70-4ACA-9EAE-FE775C6646BE}" type="presOf" srcId="{FD87A8FB-C03A-42B5-8F05-81AB3904E63B}" destId="{B6749DDD-E8B0-4E3E-BEFC-1366979B9959}" srcOrd="1" destOrd="0" presId="urn:microsoft.com/office/officeart/2005/8/layout/vList4"/>
    <dgm:cxn modelId="{524B18BF-5918-435E-9D77-3E419D0F3D2F}" type="presOf" srcId="{337FB53A-B226-487E-AC6A-2996AB0151A2}" destId="{CEF1C012-F639-498A-A0DC-450D9707987E}" srcOrd="1" destOrd="2" presId="urn:microsoft.com/office/officeart/2005/8/layout/vList4"/>
    <dgm:cxn modelId="{F96021C3-9238-4FBB-82DD-514FB92A841F}" type="presOf" srcId="{F4DD243D-8F41-4C0C-90A1-C20815C24467}" destId="{5A4E4161-99AA-4262-BB20-DC4D69407E58}" srcOrd="0" destOrd="2" presId="urn:microsoft.com/office/officeart/2005/8/layout/vList4"/>
    <dgm:cxn modelId="{2B72F3C4-F239-43B1-8C59-555C57FFECBB}" type="presOf" srcId="{337FB53A-B226-487E-AC6A-2996AB0151A2}" destId="{BDBB7168-36AF-455F-8140-3E13648B0DBA}" srcOrd="0" destOrd="2" presId="urn:microsoft.com/office/officeart/2005/8/layout/vList4"/>
    <dgm:cxn modelId="{3F5FFCD2-DAA9-4688-BB1E-A2F55D4109A4}" srcId="{FD87A8FB-C03A-42B5-8F05-81AB3904E63B}" destId="{5D631A35-EBF3-448A-8035-A5040E1C56BA}" srcOrd="0" destOrd="0" parTransId="{0B509226-2D59-45C9-8DF1-C21BFAE28301}" sibTransId="{1268404D-D87C-493E-AB75-63292EFCC338}"/>
    <dgm:cxn modelId="{0619F6D4-5507-4B01-BD7A-B1CDBDE4219C}" type="presOf" srcId="{501F56BD-FA55-4068-8B4A-59DB75053E49}" destId="{5A4E4161-99AA-4262-BB20-DC4D69407E58}" srcOrd="0" destOrd="3" presId="urn:microsoft.com/office/officeart/2005/8/layout/vList4"/>
    <dgm:cxn modelId="{E49D8DD6-5F4A-4893-BC98-E8F92F84D6CA}" type="presOf" srcId="{0018AB8A-F763-4FED-9297-2E79FE61F216}" destId="{02EAAD4A-8EF7-4CDD-B002-20EBF4C0CE64}" srcOrd="0" destOrd="0" presId="urn:microsoft.com/office/officeart/2005/8/layout/vList4"/>
    <dgm:cxn modelId="{F78848E2-A3B4-486D-BA99-23A5FE21878B}" srcId="{47E1636B-A5AD-4FB8-97C7-38A910959443}" destId="{CB2DC4AC-8154-42B5-A57E-D54FCBE84D01}" srcOrd="1" destOrd="0" parTransId="{80A19FFA-3E5D-4BE0-A998-92A581FE07B5}" sibTransId="{5DB65FE6-E3DC-45D8-84F3-4B2B796E1483}"/>
    <dgm:cxn modelId="{14616DF9-41E2-4715-9249-F7F94F054099}" type="presOf" srcId="{43C4CA7A-24C4-4A26-8549-6022BDDF03CC}" destId="{BDBB7168-36AF-455F-8140-3E13648B0DBA}" srcOrd="0" destOrd="0" presId="urn:microsoft.com/office/officeart/2005/8/layout/vList4"/>
    <dgm:cxn modelId="{10F56B97-AF48-432D-AC1A-0BFC51D505F4}" type="presParOf" srcId="{02EAAD4A-8EF7-4CDD-B002-20EBF4C0CE64}" destId="{31303923-6F18-4691-BB83-4C6801B69D5D}" srcOrd="0" destOrd="0" presId="urn:microsoft.com/office/officeart/2005/8/layout/vList4"/>
    <dgm:cxn modelId="{7830393F-BF13-431B-9C7C-05D87B0047EE}" type="presParOf" srcId="{31303923-6F18-4691-BB83-4C6801B69D5D}" destId="{BDBB7168-36AF-455F-8140-3E13648B0DBA}" srcOrd="0" destOrd="0" presId="urn:microsoft.com/office/officeart/2005/8/layout/vList4"/>
    <dgm:cxn modelId="{29DA6D9B-8C56-4DD7-8279-1A3B2F04F0F1}" type="presParOf" srcId="{31303923-6F18-4691-BB83-4C6801B69D5D}" destId="{612A3598-1656-4805-AA6C-C123191EC7DD}" srcOrd="1" destOrd="0" presId="urn:microsoft.com/office/officeart/2005/8/layout/vList4"/>
    <dgm:cxn modelId="{FB44D33F-39E4-4BAA-B07C-1594D232A3C3}" type="presParOf" srcId="{31303923-6F18-4691-BB83-4C6801B69D5D}" destId="{CEF1C012-F639-498A-A0DC-450D9707987E}" srcOrd="2" destOrd="0" presId="urn:microsoft.com/office/officeart/2005/8/layout/vList4"/>
    <dgm:cxn modelId="{3EF6211E-2F98-4447-A595-B45B2F8B7F52}" type="presParOf" srcId="{02EAAD4A-8EF7-4CDD-B002-20EBF4C0CE64}" destId="{F555FAD3-7FE1-49DC-A9A6-748C62A34507}" srcOrd="1" destOrd="0" presId="urn:microsoft.com/office/officeart/2005/8/layout/vList4"/>
    <dgm:cxn modelId="{8151F214-0760-41C5-BF63-44BD837CE8BD}" type="presParOf" srcId="{02EAAD4A-8EF7-4CDD-B002-20EBF4C0CE64}" destId="{83458FAD-0740-46C3-BFF4-E8E7B74B4029}" srcOrd="2" destOrd="0" presId="urn:microsoft.com/office/officeart/2005/8/layout/vList4"/>
    <dgm:cxn modelId="{E189DCAA-9AF0-4033-B348-14A3BF6AB7C9}" type="presParOf" srcId="{83458FAD-0740-46C3-BFF4-E8E7B74B4029}" destId="{9250E426-B07F-4302-AED3-2AA0859FAD94}" srcOrd="0" destOrd="0" presId="urn:microsoft.com/office/officeart/2005/8/layout/vList4"/>
    <dgm:cxn modelId="{0976B136-522A-4444-9A66-150C7559BD1F}" type="presParOf" srcId="{83458FAD-0740-46C3-BFF4-E8E7B74B4029}" destId="{C8A16DD7-E191-495E-85C3-FA346BFE09DD}" srcOrd="1" destOrd="0" presId="urn:microsoft.com/office/officeart/2005/8/layout/vList4"/>
    <dgm:cxn modelId="{EC9C2EF8-9B52-40A7-8E28-EFC60EA18E3C}" type="presParOf" srcId="{83458FAD-0740-46C3-BFF4-E8E7B74B4029}" destId="{836454DA-924E-4622-ACDA-A31B3665ADC6}" srcOrd="2" destOrd="0" presId="urn:microsoft.com/office/officeart/2005/8/layout/vList4"/>
    <dgm:cxn modelId="{5218C406-53FF-4F5A-8B55-00404D222375}" type="presParOf" srcId="{02EAAD4A-8EF7-4CDD-B002-20EBF4C0CE64}" destId="{B8F160C2-0BC2-485E-8DF6-5C0022E6DBFC}" srcOrd="3" destOrd="0" presId="urn:microsoft.com/office/officeart/2005/8/layout/vList4"/>
    <dgm:cxn modelId="{656639F7-0F34-4CF8-8A39-6155FE4589ED}" type="presParOf" srcId="{02EAAD4A-8EF7-4CDD-B002-20EBF4C0CE64}" destId="{00027901-B88A-498E-BA48-801534C59E58}" srcOrd="4" destOrd="0" presId="urn:microsoft.com/office/officeart/2005/8/layout/vList4"/>
    <dgm:cxn modelId="{C5F16CA0-72D3-46F6-967E-A7ADA046420D}" type="presParOf" srcId="{00027901-B88A-498E-BA48-801534C59E58}" destId="{5A4E4161-99AA-4262-BB20-DC4D69407E58}" srcOrd="0" destOrd="0" presId="urn:microsoft.com/office/officeart/2005/8/layout/vList4"/>
    <dgm:cxn modelId="{DAD72F8E-9AB8-4949-AA08-99C8FA9D8025}" type="presParOf" srcId="{00027901-B88A-498E-BA48-801534C59E58}" destId="{4BCBBBBA-0245-474C-9338-105DA6895A82}" srcOrd="1" destOrd="0" presId="urn:microsoft.com/office/officeart/2005/8/layout/vList4"/>
    <dgm:cxn modelId="{1D4A7068-4481-4E89-B7DE-0A2BADEF75F1}" type="presParOf" srcId="{00027901-B88A-498E-BA48-801534C59E58}" destId="{B6749DDD-E8B0-4E3E-BEFC-1366979B995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BB7168-36AF-455F-8140-3E13648B0DBA}">
      <dsp:nvSpPr>
        <dsp:cNvPr id="0" name=""/>
        <dsp:cNvSpPr/>
      </dsp:nvSpPr>
      <dsp:spPr>
        <a:xfrm>
          <a:off x="0" y="0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</a:t>
          </a:r>
          <a:r>
            <a:rPr lang="en-US" sz="1800" kern="1200" baseline="-25000" dirty="0"/>
            <a:t>4</a:t>
          </a:r>
          <a:r>
            <a:rPr lang="en-US" sz="1800" kern="1200" dirty="0"/>
            <a:t>O</a:t>
          </a:r>
          <a:r>
            <a:rPr lang="en-US" sz="1800" kern="1200" baseline="-25000" dirty="0"/>
            <a:t>6</a:t>
          </a:r>
          <a:r>
            <a:rPr lang="en-US" sz="1800" kern="1200" dirty="0"/>
            <a:t> +2O</a:t>
          </a:r>
          <a:r>
            <a:rPr lang="en-US" sz="1800" kern="1200" baseline="-25000" dirty="0"/>
            <a:t>2  </a:t>
          </a:r>
          <a:r>
            <a:rPr lang="en-US" sz="1800" kern="1200" dirty="0"/>
            <a:t>                         P</a:t>
          </a:r>
          <a:r>
            <a:rPr lang="en-US" sz="1800" kern="1200" baseline="-25000" dirty="0"/>
            <a:t>4</a:t>
          </a:r>
          <a:r>
            <a:rPr lang="en-US" sz="1800" kern="1200" dirty="0"/>
            <a:t>O</a:t>
          </a:r>
          <a:r>
            <a:rPr lang="en-US" sz="1800" kern="1200" baseline="-25000" dirty="0"/>
            <a:t>10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</a:t>
          </a:r>
          <a:r>
            <a:rPr lang="en-US" sz="1800" kern="1200" baseline="-25000" dirty="0"/>
            <a:t>4</a:t>
          </a:r>
          <a:r>
            <a:rPr lang="en-US" sz="1800" kern="1200" dirty="0"/>
            <a:t>O</a:t>
          </a:r>
          <a:r>
            <a:rPr lang="en-US" sz="1800" kern="1200" baseline="-25000" dirty="0"/>
            <a:t>6</a:t>
          </a:r>
          <a:r>
            <a:rPr lang="en-US" sz="1800" kern="1200" dirty="0"/>
            <a:t> +6H</a:t>
          </a:r>
          <a:r>
            <a:rPr lang="en-US" sz="1800" kern="1200" baseline="-25000" dirty="0"/>
            <a:t>2</a:t>
          </a:r>
          <a:r>
            <a:rPr lang="en-US" sz="1800" kern="1200" dirty="0"/>
            <a:t>O (COLD )                        4H</a:t>
          </a:r>
          <a:r>
            <a:rPr lang="en-US" sz="1800" kern="1200" baseline="-25000" dirty="0"/>
            <a:t>3</a:t>
          </a:r>
          <a:r>
            <a:rPr lang="en-US" sz="1800" kern="1200" dirty="0"/>
            <a:t>PO</a:t>
          </a:r>
          <a:r>
            <a:rPr lang="en-US" sz="1800" kern="1200" baseline="-25000" dirty="0"/>
            <a:t>3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</a:t>
          </a:r>
          <a:r>
            <a:rPr lang="en-US" sz="1800" kern="1200" baseline="-25000" dirty="0"/>
            <a:t>4</a:t>
          </a:r>
          <a:r>
            <a:rPr lang="en-US" sz="1800" kern="1200" dirty="0"/>
            <a:t>O</a:t>
          </a:r>
          <a:r>
            <a:rPr lang="en-US" sz="1800" kern="1200" baseline="-25000" dirty="0"/>
            <a:t>6</a:t>
          </a:r>
          <a:r>
            <a:rPr lang="en-US" sz="1800" kern="1200" dirty="0"/>
            <a:t> + 6H</a:t>
          </a:r>
          <a:r>
            <a:rPr lang="en-US" sz="1800" kern="1200" baseline="-25000" dirty="0"/>
            <a:t>2</a:t>
          </a:r>
          <a:r>
            <a:rPr lang="en-US" sz="1800" kern="1200" dirty="0"/>
            <a:t>O (HOT)                      3H</a:t>
          </a:r>
          <a:r>
            <a:rPr lang="en-US" sz="1800" kern="1200" baseline="-25000" dirty="0"/>
            <a:t>3</a:t>
          </a:r>
          <a:r>
            <a:rPr lang="en-US" sz="1800" kern="1200" dirty="0"/>
            <a:t>PO</a:t>
          </a:r>
          <a:r>
            <a:rPr lang="en-US" sz="1800" kern="1200" baseline="-25000" dirty="0"/>
            <a:t>4</a:t>
          </a:r>
          <a:r>
            <a:rPr lang="en-US" sz="1800" kern="1200" dirty="0"/>
            <a:t> +PH</a:t>
          </a:r>
          <a:r>
            <a:rPr lang="en-US" sz="1800" kern="1200" baseline="-25000" dirty="0"/>
            <a:t>3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</dsp:txBody>
      <dsp:txXfrm>
        <a:off x="1787356" y="0"/>
        <a:ext cx="6442243" cy="1414363"/>
      </dsp:txXfrm>
    </dsp:sp>
    <dsp:sp modelId="{612A3598-1656-4805-AA6C-C123191EC7DD}">
      <dsp:nvSpPr>
        <dsp:cNvPr id="0" name=""/>
        <dsp:cNvSpPr/>
      </dsp:nvSpPr>
      <dsp:spPr>
        <a:xfrm>
          <a:off x="141436" y="141436"/>
          <a:ext cx="1645920" cy="113149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0E426-B07F-4302-AED3-2AA0859FAD94}">
      <dsp:nvSpPr>
        <dsp:cNvPr id="0" name=""/>
        <dsp:cNvSpPr/>
      </dsp:nvSpPr>
      <dsp:spPr>
        <a:xfrm>
          <a:off x="0" y="1555799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baseline="-25000" dirty="0"/>
            <a:t>WRITE THE REACTION OF  P4O8 WITH WATER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baseline="-25000" dirty="0"/>
            <a:t> HOW MANY P-O-P BONDS ARE THERE IN P4O8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</dsp:txBody>
      <dsp:txXfrm>
        <a:off x="1787356" y="1555799"/>
        <a:ext cx="6442243" cy="1414363"/>
      </dsp:txXfrm>
    </dsp:sp>
    <dsp:sp modelId="{C8A16DD7-E191-495E-85C3-FA346BFE09DD}">
      <dsp:nvSpPr>
        <dsp:cNvPr id="0" name=""/>
        <dsp:cNvSpPr/>
      </dsp:nvSpPr>
      <dsp:spPr>
        <a:xfrm>
          <a:off x="141436" y="1697236"/>
          <a:ext cx="1645920" cy="113149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E4161-99AA-4262-BB20-DC4D69407E58}">
      <dsp:nvSpPr>
        <dsp:cNvPr id="0" name=""/>
        <dsp:cNvSpPr/>
      </dsp:nvSpPr>
      <dsp:spPr>
        <a:xfrm>
          <a:off x="0" y="3047995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It  shows phosphorescence .It is acidic ,turns blue litmus red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 cold H2O : P2O5+H2O                      2HPO3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With hot water:   P2O5 + 3H2O                         2H3PO4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It is a good dehydrating agent :  C12H22O11 +P2O5                         12C +22HPO3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Reduced to red P  BY CARBON    </a:t>
          </a:r>
        </a:p>
      </dsp:txBody>
      <dsp:txXfrm>
        <a:off x="1787356" y="3047995"/>
        <a:ext cx="6442243" cy="1414363"/>
      </dsp:txXfrm>
    </dsp:sp>
    <dsp:sp modelId="{4BCBBBBA-0245-474C-9338-105DA6895A82}">
      <dsp:nvSpPr>
        <dsp:cNvPr id="0" name=""/>
        <dsp:cNvSpPr/>
      </dsp:nvSpPr>
      <dsp:spPr>
        <a:xfrm>
          <a:off x="141436" y="3253035"/>
          <a:ext cx="1645920" cy="113149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8B2AC-1123-4052-842D-54908B31FFD8}" type="datetimeFigureOut">
              <a:rPr lang="en-US" smtClean="0"/>
              <a:pPr/>
              <a:t>7/16/2022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A054D-CCD3-4597-8B0F-D1A920EE11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7497-DF8A-4946-AA68-1F94B0C8CFFB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D4B7-2197-40E3-9173-B1B5B1C49814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12C1-3FBB-409E-97BA-5CFB7833241F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47E8-5BA9-4163-8D9A-6A853BD6E898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2826-E245-4625-A3B6-95239CE2CDA5}" type="datetime1">
              <a:rPr lang="en-US" smtClean="0"/>
              <a:t>7/16/2022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5314D-442E-49A3-9D32-580CA482C76E}" type="datetime1">
              <a:rPr lang="en-US" smtClean="0"/>
              <a:t>7/16/2022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DC401-A7C5-4E09-ACC7-13127A968052}" type="datetime1">
              <a:rPr lang="en-US" smtClean="0"/>
              <a:t>7/16/2022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72FB-3852-444D-86E1-989D68BEC9C7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0F01-9F16-4060-ABC7-86AC4479C004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F81-B190-4692-8984-FDC95A61F7B9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5732E-DD07-4B60-B594-458E0A3B0B1B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6BFA2-5CFC-43F3-89FF-6F16CB0CC034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DEPARTMENT OF CHEMISTRY.                   SGGSJ G.C PAONTA SAHIB(H.P)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BFBC1-7EE1-45D7-A634-2802A2D56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CHEM 202TH</a:t>
            </a:r>
            <a:br>
              <a:rPr lang="en-US" dirty="0"/>
            </a:br>
            <a:r>
              <a:rPr lang="en-US" dirty="0"/>
              <a:t>SECTION 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GROUP 15 (PART II)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0A51-E136-4928-BB7A-CC93769E4995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Topics covered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Oxides of Nitrogen</a:t>
            </a:r>
          </a:p>
          <a:p>
            <a:r>
              <a:rPr lang="en-US" dirty="0"/>
              <a:t>Oxo acids of Nitrogen</a:t>
            </a:r>
          </a:p>
          <a:p>
            <a:r>
              <a:rPr lang="en-US" dirty="0"/>
              <a:t>Oxides of Phosphorus</a:t>
            </a:r>
          </a:p>
          <a:p>
            <a:r>
              <a:rPr lang="en-US" dirty="0"/>
              <a:t>Oxo acids of Phosphorus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D1EF-9131-4E48-88C0-90B3C632D61E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Oxides of Nitrogen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          </a:t>
            </a:r>
            <a:r>
              <a:rPr lang="en-US" dirty="0" err="1"/>
              <a:t>Colourless</a:t>
            </a:r>
            <a:r>
              <a:rPr lang="en-US" dirty="0"/>
              <a:t> gas</a:t>
            </a:r>
          </a:p>
          <a:p>
            <a:r>
              <a:rPr lang="en-US" dirty="0"/>
              <a:t>NO             </a:t>
            </a:r>
            <a:r>
              <a:rPr lang="en-US" dirty="0" err="1"/>
              <a:t>Colourless</a:t>
            </a:r>
            <a:r>
              <a:rPr lang="en-US" dirty="0"/>
              <a:t> gas</a:t>
            </a:r>
          </a:p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 </a:t>
            </a:r>
            <a:r>
              <a:rPr lang="en-US" dirty="0"/>
              <a:t>         Blue solid</a:t>
            </a:r>
          </a:p>
          <a:p>
            <a:r>
              <a:rPr lang="en-US" dirty="0"/>
              <a:t>NO</a:t>
            </a:r>
            <a:r>
              <a:rPr lang="en-US" baseline="-25000" dirty="0"/>
              <a:t>2  </a:t>
            </a:r>
            <a:r>
              <a:rPr lang="en-US" dirty="0"/>
              <a:t>         Brown gas</a:t>
            </a:r>
          </a:p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4 </a:t>
            </a:r>
            <a:r>
              <a:rPr lang="en-US" dirty="0"/>
              <a:t>       </a:t>
            </a:r>
            <a:r>
              <a:rPr lang="en-US" dirty="0" err="1"/>
              <a:t>Colourless</a:t>
            </a:r>
            <a:r>
              <a:rPr lang="en-US" dirty="0"/>
              <a:t>  liquid</a:t>
            </a:r>
          </a:p>
          <a:p>
            <a:pPr>
              <a:buNone/>
            </a:pPr>
            <a:r>
              <a:rPr lang="en-US" dirty="0"/>
              <a:t>    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  </a:t>
            </a:r>
            <a:r>
              <a:rPr lang="en-US" dirty="0"/>
              <a:t>      </a:t>
            </a:r>
            <a:r>
              <a:rPr lang="en-US" dirty="0" err="1"/>
              <a:t>Colourless</a:t>
            </a:r>
            <a:r>
              <a:rPr lang="en-US" dirty="0"/>
              <a:t> gas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Q. Find the O.S of Nitrogen in above oxides?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618-485A-455B-8D2A-3E30F97AB96F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Preparation of Oxides of Nitrogen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u="sng" dirty="0"/>
              <a:t>N</a:t>
            </a:r>
            <a:r>
              <a:rPr lang="en-US" sz="2800" u="sng" baseline="-25000" dirty="0"/>
              <a:t>2</a:t>
            </a:r>
            <a:r>
              <a:rPr lang="en-US" sz="2800" u="sng" dirty="0"/>
              <a:t>O  (</a:t>
            </a:r>
            <a:r>
              <a:rPr lang="en-US" sz="2800" u="sng" dirty="0" err="1"/>
              <a:t>Dinitrogen</a:t>
            </a:r>
            <a:r>
              <a:rPr lang="en-US" sz="2800" u="sng" dirty="0"/>
              <a:t> monoxide) Laughing gas</a:t>
            </a:r>
          </a:p>
          <a:p>
            <a:pPr>
              <a:buNone/>
            </a:pPr>
            <a:r>
              <a:rPr lang="en-US" sz="2800" dirty="0"/>
              <a:t>NH</a:t>
            </a:r>
            <a:r>
              <a:rPr lang="en-US" sz="2800" baseline="-25000" dirty="0"/>
              <a:t>4</a:t>
            </a:r>
            <a:r>
              <a:rPr lang="en-US" sz="2800" dirty="0"/>
              <a:t>NO</a:t>
            </a:r>
            <a:r>
              <a:rPr lang="en-US" sz="2800" baseline="-25000" dirty="0"/>
              <a:t>3</a:t>
            </a:r>
            <a:r>
              <a:rPr lang="en-US" sz="2800" dirty="0"/>
              <a:t>  280      N</a:t>
            </a:r>
            <a:r>
              <a:rPr lang="en-US" sz="2800" baseline="-25000" dirty="0"/>
              <a:t>2</a:t>
            </a:r>
            <a:r>
              <a:rPr lang="en-US" sz="2800" dirty="0"/>
              <a:t>O  +  2H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</a:p>
          <a:p>
            <a:pPr>
              <a:buNone/>
            </a:pPr>
            <a:r>
              <a:rPr lang="en-US" sz="2800" dirty="0"/>
              <a:t>HNO</a:t>
            </a:r>
            <a:r>
              <a:rPr lang="en-US" sz="2800" baseline="-25000" dirty="0"/>
              <a:t>2</a:t>
            </a:r>
            <a:r>
              <a:rPr lang="en-US" sz="2800" dirty="0"/>
              <a:t>  +  N</a:t>
            </a:r>
            <a:r>
              <a:rPr lang="en-US" sz="2800" baseline="-25000" dirty="0"/>
              <a:t>3</a:t>
            </a:r>
            <a:r>
              <a:rPr lang="en-US" sz="2800" dirty="0"/>
              <a:t>H       N</a:t>
            </a:r>
            <a:r>
              <a:rPr lang="en-US" sz="2800" baseline="-25000" dirty="0"/>
              <a:t>2</a:t>
            </a:r>
            <a:r>
              <a:rPr lang="en-US" sz="2800" dirty="0"/>
              <a:t>O  +N</a:t>
            </a:r>
            <a:r>
              <a:rPr lang="en-US" sz="2800" baseline="-25000" dirty="0"/>
              <a:t>2</a:t>
            </a:r>
            <a:r>
              <a:rPr lang="en-US" sz="2800" dirty="0"/>
              <a:t>  +   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u="sng" dirty="0"/>
              <a:t>NO (Nitrogen monoxide)</a:t>
            </a:r>
          </a:p>
          <a:p>
            <a:pPr>
              <a:buNone/>
            </a:pPr>
            <a:r>
              <a:rPr lang="en-US" sz="2800" dirty="0"/>
              <a:t>3Cu  +  8HNO</a:t>
            </a:r>
            <a:r>
              <a:rPr lang="en-US" sz="2800" baseline="-25000" dirty="0"/>
              <a:t>3</a:t>
            </a:r>
            <a:r>
              <a:rPr lang="en-US" sz="2800" dirty="0"/>
              <a:t>(</a:t>
            </a:r>
            <a:r>
              <a:rPr lang="en-US" sz="2800" dirty="0" err="1"/>
              <a:t>dil</a:t>
            </a:r>
            <a:r>
              <a:rPr lang="en-US" sz="2800" dirty="0"/>
              <a:t>)       3Cu(NO</a:t>
            </a:r>
            <a:r>
              <a:rPr lang="en-US" sz="2800" baseline="-25000" dirty="0"/>
              <a:t>3</a:t>
            </a:r>
            <a:r>
              <a:rPr lang="en-US" sz="2800" dirty="0"/>
              <a:t>)</a:t>
            </a:r>
            <a:r>
              <a:rPr lang="en-US" sz="2800" baseline="-25000" dirty="0"/>
              <a:t>2</a:t>
            </a:r>
            <a:r>
              <a:rPr lang="en-US" sz="2800" dirty="0"/>
              <a:t>  +  4H</a:t>
            </a:r>
            <a:r>
              <a:rPr lang="en-US" sz="2800" baseline="-25000" dirty="0"/>
              <a:t>2</a:t>
            </a:r>
            <a:r>
              <a:rPr lang="en-US" sz="2800" dirty="0"/>
              <a:t>O + 2NO</a:t>
            </a:r>
          </a:p>
          <a:p>
            <a:pPr>
              <a:buNone/>
            </a:pPr>
            <a:r>
              <a:rPr lang="en-US" sz="2800" dirty="0"/>
              <a:t>2KNO</a:t>
            </a:r>
            <a:r>
              <a:rPr lang="en-US" sz="2800" baseline="-25000" dirty="0"/>
              <a:t>2</a:t>
            </a:r>
            <a:r>
              <a:rPr lang="en-US" sz="2800" dirty="0"/>
              <a:t>  +  2KI   +2H</a:t>
            </a:r>
            <a:r>
              <a:rPr lang="en-US" sz="2800" baseline="-25000" dirty="0"/>
              <a:t>2</a:t>
            </a:r>
            <a:r>
              <a:rPr lang="en-US" sz="2800" dirty="0"/>
              <a:t>SO</a:t>
            </a:r>
            <a:r>
              <a:rPr lang="en-US" sz="2800" baseline="-25000" dirty="0"/>
              <a:t>4 </a:t>
            </a:r>
            <a:r>
              <a:rPr lang="en-US" sz="2800" dirty="0"/>
              <a:t>          2K</a:t>
            </a:r>
            <a:r>
              <a:rPr lang="en-US" sz="2800" baseline="-25000" dirty="0"/>
              <a:t>2</a:t>
            </a:r>
            <a:r>
              <a:rPr lang="en-US" sz="2800" dirty="0"/>
              <a:t>SO</a:t>
            </a:r>
            <a:r>
              <a:rPr lang="en-US" sz="2800" baseline="-25000" dirty="0"/>
              <a:t>4</a:t>
            </a:r>
            <a:r>
              <a:rPr lang="en-US" sz="2800" dirty="0"/>
              <a:t>   +  2NO +I</a:t>
            </a:r>
            <a:r>
              <a:rPr lang="en-US" sz="2800" baseline="-25000" dirty="0"/>
              <a:t>2</a:t>
            </a:r>
            <a:r>
              <a:rPr lang="en-US" sz="2800" dirty="0"/>
              <a:t>+2H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</a:p>
          <a:p>
            <a:pPr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905000" y="25146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438400" y="28956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200400" y="44958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038600" y="49530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2BE4-1575-45C3-8223-3C17DC899C05}" type="datetime1">
              <a:rPr lang="en-US" smtClean="0"/>
              <a:t>7/16/2022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u="sng" dirty="0"/>
              <a:t>N</a:t>
            </a:r>
            <a:r>
              <a:rPr lang="en-US" sz="2800" u="sng" baseline="-25000" dirty="0"/>
              <a:t>2</a:t>
            </a:r>
            <a:r>
              <a:rPr lang="en-US" sz="2800" u="sng" dirty="0"/>
              <a:t>O</a:t>
            </a:r>
            <a:r>
              <a:rPr lang="en-US" sz="2800" u="sng" baseline="-25000" dirty="0"/>
              <a:t>3</a:t>
            </a:r>
            <a:r>
              <a:rPr lang="en-US" sz="2800" dirty="0"/>
              <a:t> :Mixing </a:t>
            </a:r>
            <a:r>
              <a:rPr lang="en-US" sz="2800" dirty="0" err="1"/>
              <a:t>equimolar</a:t>
            </a:r>
            <a:r>
              <a:rPr lang="en-US" sz="2800" dirty="0"/>
              <a:t> quantities of NO and NO</a:t>
            </a:r>
            <a:r>
              <a:rPr lang="en-US" sz="2800" baseline="-25000" dirty="0"/>
              <a:t>2 </a:t>
            </a:r>
            <a:r>
              <a:rPr lang="en-US" sz="2800" dirty="0"/>
              <a:t>and cooling below -25 C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NO+ NO</a:t>
            </a:r>
            <a:r>
              <a:rPr lang="en-US" sz="2800" baseline="-25000" dirty="0"/>
              <a:t>2</a:t>
            </a:r>
            <a:r>
              <a:rPr lang="en-US" sz="2800" dirty="0"/>
              <a:t>  -25       N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  <a:r>
              <a:rPr lang="en-US" sz="2800" baseline="-25000" dirty="0"/>
              <a:t>3</a:t>
            </a:r>
            <a:r>
              <a:rPr lang="en-US" sz="2800" dirty="0"/>
              <a:t>(Blue Liquid)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6HNO</a:t>
            </a:r>
            <a:r>
              <a:rPr lang="en-US" sz="2800" baseline="-25000" dirty="0"/>
              <a:t>3</a:t>
            </a:r>
            <a:r>
              <a:rPr lang="en-US" sz="2800" dirty="0"/>
              <a:t>  +  2Cu            Cu(NO</a:t>
            </a:r>
            <a:r>
              <a:rPr lang="en-US" sz="2800" baseline="-25000" dirty="0"/>
              <a:t>3</a:t>
            </a:r>
            <a:r>
              <a:rPr lang="en-US" sz="2800" dirty="0"/>
              <a:t>)</a:t>
            </a:r>
            <a:r>
              <a:rPr lang="en-US" sz="2800" baseline="-25000" dirty="0"/>
              <a:t>2</a:t>
            </a:r>
            <a:r>
              <a:rPr lang="en-US" sz="2800" dirty="0"/>
              <a:t>  + N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  <a:r>
              <a:rPr lang="en-US" sz="2800" baseline="-25000" dirty="0"/>
              <a:t>3</a:t>
            </a:r>
            <a:r>
              <a:rPr lang="en-US" sz="2800" dirty="0"/>
              <a:t> +3H</a:t>
            </a:r>
            <a:r>
              <a:rPr lang="en-US" sz="2800" baseline="-25000" dirty="0"/>
              <a:t>2</a:t>
            </a:r>
            <a:r>
              <a:rPr lang="en-US" sz="2800" dirty="0"/>
              <a:t>O(LAB )</a:t>
            </a:r>
          </a:p>
          <a:p>
            <a:pPr marL="514350" indent="-514350">
              <a:buNone/>
            </a:pPr>
            <a:r>
              <a:rPr lang="en-US" sz="2800" u="sng" dirty="0"/>
              <a:t>NO</a:t>
            </a:r>
            <a:r>
              <a:rPr lang="en-US" sz="2800" u="sng" baseline="-25000" dirty="0"/>
              <a:t>2</a:t>
            </a:r>
            <a:r>
              <a:rPr lang="en-US" sz="2800" dirty="0"/>
              <a:t>  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 </a:t>
            </a:r>
            <a:r>
              <a:rPr lang="en-US" sz="2800" dirty="0" err="1"/>
              <a:t>Pb</a:t>
            </a:r>
            <a:r>
              <a:rPr lang="en-US" sz="2800" dirty="0"/>
              <a:t>(NO</a:t>
            </a:r>
            <a:r>
              <a:rPr lang="en-US" sz="2800" baseline="-25000" dirty="0"/>
              <a:t>3</a:t>
            </a:r>
            <a:r>
              <a:rPr lang="en-US" sz="2800" dirty="0"/>
              <a:t>)</a:t>
            </a:r>
            <a:r>
              <a:rPr lang="en-US" sz="2800" baseline="-25000" dirty="0"/>
              <a:t>2 </a:t>
            </a:r>
            <a:r>
              <a:rPr lang="en-US" sz="2800" dirty="0"/>
              <a:t>             </a:t>
            </a:r>
            <a:r>
              <a:rPr lang="en-US" sz="2800" dirty="0" err="1"/>
              <a:t>PbO</a:t>
            </a:r>
            <a:r>
              <a:rPr lang="en-US" sz="2800" dirty="0"/>
              <a:t> +NO</a:t>
            </a:r>
            <a:r>
              <a:rPr lang="en-US" sz="2800" baseline="-25000" dirty="0"/>
              <a:t>2</a:t>
            </a:r>
            <a:r>
              <a:rPr lang="en-US" sz="2800" dirty="0"/>
              <a:t>  + O</a:t>
            </a:r>
            <a:r>
              <a:rPr lang="en-US" sz="2800" baseline="-25000" dirty="0"/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Cu +4HNO</a:t>
            </a:r>
            <a:r>
              <a:rPr lang="en-US" sz="2800" baseline="-25000" dirty="0"/>
              <a:t>3</a:t>
            </a:r>
            <a:r>
              <a:rPr lang="en-US" sz="2800" dirty="0"/>
              <a:t>(</a:t>
            </a:r>
            <a:r>
              <a:rPr lang="en-US" sz="2800" dirty="0" err="1"/>
              <a:t>conc</a:t>
            </a:r>
            <a:r>
              <a:rPr lang="en-US" sz="2800" dirty="0"/>
              <a:t>)            Cu(NO</a:t>
            </a:r>
            <a:r>
              <a:rPr lang="en-US" sz="2800" baseline="-25000" dirty="0"/>
              <a:t>3</a:t>
            </a:r>
            <a:r>
              <a:rPr lang="en-US" sz="2800" dirty="0"/>
              <a:t>)</a:t>
            </a:r>
            <a:r>
              <a:rPr lang="en-US" sz="2800" baseline="-25000" dirty="0"/>
              <a:t>2</a:t>
            </a:r>
            <a:r>
              <a:rPr lang="en-US" sz="2800" dirty="0"/>
              <a:t> +2NO</a:t>
            </a:r>
            <a:r>
              <a:rPr lang="en-US" sz="2800" baseline="-25000" dirty="0"/>
              <a:t>2</a:t>
            </a:r>
            <a:r>
              <a:rPr lang="en-US" sz="2800" dirty="0"/>
              <a:t>+2H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+2HNO</a:t>
            </a:r>
            <a:r>
              <a:rPr lang="en-US" baseline="-25000" dirty="0"/>
              <a:t>3</a:t>
            </a:r>
            <a:r>
              <a:rPr lang="en-US" dirty="0"/>
              <a:t>(fuming)       2N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286000" y="28956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971800" y="3352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14600" y="44196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657600" y="48006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0600" y="54864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E71B9-B38F-4B33-8C91-A84F7AFA470E}" type="datetime1">
              <a:rPr lang="en-US" smtClean="0"/>
              <a:t>7/16/2022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/>
              <a:t>N</a:t>
            </a:r>
            <a:r>
              <a:rPr lang="en-US" u="sng" baseline="-25000" dirty="0"/>
              <a:t>2</a:t>
            </a:r>
            <a:r>
              <a:rPr lang="en-US" u="sng" dirty="0"/>
              <a:t>O</a:t>
            </a:r>
            <a:r>
              <a:rPr lang="en-US" u="sng" baseline="-25000" dirty="0"/>
              <a:t>5</a:t>
            </a:r>
          </a:p>
          <a:p>
            <a:pPr>
              <a:buNone/>
            </a:pPr>
            <a:r>
              <a:rPr lang="en-US" dirty="0"/>
              <a:t>1). Prepared by distilling concentrated nitric acid over 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</a:p>
          <a:p>
            <a:pPr>
              <a:buNone/>
            </a:pPr>
            <a:r>
              <a:rPr lang="en-US" dirty="0"/>
              <a:t>2HNO</a:t>
            </a:r>
            <a:r>
              <a:rPr lang="en-US" baseline="-25000" dirty="0"/>
              <a:t>3</a:t>
            </a:r>
            <a:r>
              <a:rPr lang="en-US" dirty="0"/>
              <a:t> + 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        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 +  2HPO</a:t>
            </a:r>
            <a:r>
              <a:rPr lang="en-US" baseline="-25000" dirty="0"/>
              <a:t>3</a:t>
            </a:r>
          </a:p>
          <a:p>
            <a:pPr>
              <a:buNone/>
            </a:pPr>
            <a:r>
              <a:rPr lang="en-US" dirty="0"/>
              <a:t>2)  Passing ozone through </a:t>
            </a:r>
            <a:r>
              <a:rPr lang="en-US" dirty="0" err="1"/>
              <a:t>liq</a:t>
            </a:r>
            <a:r>
              <a:rPr lang="en-US" dirty="0"/>
              <a:t> NO</a:t>
            </a:r>
            <a:r>
              <a:rPr lang="en-US" baseline="-25000" dirty="0"/>
              <a:t>2</a:t>
            </a:r>
          </a:p>
          <a:p>
            <a:pPr>
              <a:buNone/>
            </a:pPr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 + O</a:t>
            </a:r>
            <a:r>
              <a:rPr lang="en-US" baseline="-25000" dirty="0"/>
              <a:t>3</a:t>
            </a:r>
            <a:r>
              <a:rPr lang="en-US" dirty="0"/>
              <a:t>         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  + O</a:t>
            </a:r>
            <a:r>
              <a:rPr lang="en-US" baseline="-25000" dirty="0"/>
              <a:t>2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895600" y="36576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210594" y="4724400"/>
            <a:ext cx="685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66E8C-1C6C-4E43-805D-8A3E0094A083}" type="datetime1">
              <a:rPr lang="en-US" smtClean="0"/>
              <a:t>7/16/2022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PROPERTIES (N</a:t>
            </a:r>
            <a:r>
              <a:rPr lang="en-US" u="sng" baseline="-25000" dirty="0"/>
              <a:t>2</a:t>
            </a:r>
            <a:r>
              <a:rPr lang="en-US" u="sng" dirty="0"/>
              <a:t>O and N</a:t>
            </a:r>
            <a:r>
              <a:rPr lang="en-US" u="sng" baseline="-25000" dirty="0"/>
              <a:t>2</a:t>
            </a:r>
            <a:r>
              <a:rPr lang="en-US" u="sng" dirty="0"/>
              <a:t>O</a:t>
            </a:r>
            <a:r>
              <a:rPr lang="en-US" u="sng" baseline="-25000" dirty="0"/>
              <a:t>3</a:t>
            </a:r>
            <a:r>
              <a:rPr lang="en-US" u="sng" dirty="0"/>
              <a:t>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 </a:t>
            </a:r>
          </a:p>
          <a:p>
            <a:endParaRPr lang="en-US" dirty="0"/>
          </a:p>
          <a:p>
            <a:r>
              <a:rPr lang="en-US" dirty="0"/>
              <a:t>It is stable and does not react with water</a:t>
            </a:r>
          </a:p>
          <a:p>
            <a:r>
              <a:rPr lang="en-US" dirty="0"/>
              <a:t>It </a:t>
            </a:r>
            <a:r>
              <a:rPr lang="en-US" dirty="0" err="1"/>
              <a:t>oxidises</a:t>
            </a:r>
            <a:r>
              <a:rPr lang="en-US" dirty="0"/>
              <a:t> some metals and non metals.</a:t>
            </a:r>
          </a:p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 + 10N</a:t>
            </a:r>
            <a:r>
              <a:rPr lang="en-US" baseline="-25000" dirty="0"/>
              <a:t>2</a:t>
            </a:r>
            <a:r>
              <a:rPr lang="en-US" dirty="0"/>
              <a:t>O            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10</a:t>
            </a:r>
            <a:r>
              <a:rPr lang="en-US" dirty="0"/>
              <a:t>   +   10N</a:t>
            </a:r>
            <a:r>
              <a:rPr lang="en-US" baseline="-25000" dirty="0"/>
              <a:t>2</a:t>
            </a:r>
          </a:p>
          <a:p>
            <a:r>
              <a:rPr lang="en-US" dirty="0"/>
              <a:t>Cu  +   N</a:t>
            </a:r>
            <a:r>
              <a:rPr lang="en-US" baseline="-25000" dirty="0"/>
              <a:t>2</a:t>
            </a:r>
            <a:r>
              <a:rPr lang="en-US" dirty="0"/>
              <a:t>O              </a:t>
            </a:r>
            <a:r>
              <a:rPr lang="en-US" dirty="0" err="1"/>
              <a:t>CuO</a:t>
            </a:r>
            <a:r>
              <a:rPr lang="en-US" dirty="0"/>
              <a:t>    +   N</a:t>
            </a:r>
            <a:r>
              <a:rPr lang="en-US" baseline="-25000" dirty="0"/>
              <a:t>2 </a:t>
            </a:r>
            <a:r>
              <a:rPr lang="en-US" dirty="0"/>
              <a:t> </a:t>
            </a:r>
          </a:p>
          <a:p>
            <a:r>
              <a:rPr lang="en-US" dirty="0"/>
              <a:t>Used for whipped </a:t>
            </a:r>
            <a:r>
              <a:rPr lang="en-US" dirty="0" err="1"/>
              <a:t>icecream</a:t>
            </a:r>
            <a:r>
              <a:rPr lang="en-US" dirty="0"/>
              <a:t> and as an </a:t>
            </a:r>
            <a:r>
              <a:rPr lang="en-US" dirty="0" err="1"/>
              <a:t>anaesthetic</a:t>
            </a:r>
            <a:r>
              <a:rPr lang="en-US" dirty="0"/>
              <a:t> by dentists for minor operations.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</a:p>
          <a:p>
            <a:r>
              <a:rPr lang="en-US" dirty="0"/>
              <a:t>It  is acid anhydride of nitrous acid.</a:t>
            </a:r>
          </a:p>
          <a:p>
            <a:r>
              <a:rPr lang="en-US" dirty="0"/>
              <a:t>2HNO</a:t>
            </a:r>
            <a:r>
              <a:rPr lang="en-US" baseline="-25000" dirty="0"/>
              <a:t>2  </a:t>
            </a:r>
            <a:r>
              <a:rPr lang="en-US" dirty="0"/>
              <a:t>        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Obtained from reduction of  Nitric acid</a:t>
            </a:r>
          </a:p>
          <a:p>
            <a:r>
              <a:rPr lang="en-US" dirty="0"/>
              <a:t>Cu + 6HNO</a:t>
            </a:r>
            <a:r>
              <a:rPr lang="en-US" baseline="-25000" dirty="0"/>
              <a:t>3</a:t>
            </a:r>
            <a:r>
              <a:rPr lang="en-US" dirty="0"/>
              <a:t>        Cu(NO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+N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+ 3H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It is intensely blue liquid and pale blue solid.</a:t>
            </a:r>
          </a:p>
          <a:p>
            <a:r>
              <a:rPr lang="en-US" dirty="0"/>
              <a:t>With acids :N2O3 +H2SO4  2NO.HSO4 +H2O</a:t>
            </a:r>
          </a:p>
          <a:p>
            <a:r>
              <a:rPr lang="en-US" dirty="0"/>
              <a:t>With base :N2O3+KOH         KNO2 +H2O               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86000" y="41910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209800" y="4876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791200" y="3200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324600" y="40386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924800" y="51816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467600" y="5715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D0C3-93FC-4FC2-8DDF-7747BD76531D}" type="datetime1">
              <a:rPr lang="en-US" smtClean="0"/>
              <a:t>7/16/2022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NITROGEN    MONOXIDE       (PROPERTIES)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1)It is most stable of all oxides of nitrogen</a:t>
            </a:r>
          </a:p>
          <a:p>
            <a:pPr>
              <a:buNone/>
            </a:pPr>
            <a:r>
              <a:rPr lang="en-US" dirty="0"/>
              <a:t>2)It supports combustion of S and P</a:t>
            </a:r>
          </a:p>
          <a:p>
            <a:r>
              <a:rPr lang="en-US" dirty="0"/>
              <a:t>      S</a:t>
            </a:r>
            <a:r>
              <a:rPr lang="en-US" baseline="-25000" dirty="0"/>
              <a:t>8</a:t>
            </a:r>
            <a:r>
              <a:rPr lang="en-US" dirty="0"/>
              <a:t>  +   16 NO                8SO</a:t>
            </a:r>
            <a:r>
              <a:rPr lang="en-US" baseline="-25000" dirty="0"/>
              <a:t>2 </a:t>
            </a:r>
            <a:r>
              <a:rPr lang="en-US" dirty="0"/>
              <a:t> +8N</a:t>
            </a:r>
            <a:r>
              <a:rPr lang="en-US" baseline="-25000" dirty="0"/>
              <a:t>2</a:t>
            </a:r>
          </a:p>
          <a:p>
            <a:pPr>
              <a:buNone/>
            </a:pPr>
            <a:r>
              <a:rPr lang="en-US" dirty="0"/>
              <a:t>3)It gives brown fumes WITH O</a:t>
            </a:r>
            <a:r>
              <a:rPr lang="en-US" baseline="-25000" dirty="0"/>
              <a:t>2</a:t>
            </a:r>
          </a:p>
          <a:p>
            <a:r>
              <a:rPr lang="en-US" dirty="0"/>
              <a:t>      2NO + O</a:t>
            </a:r>
            <a:r>
              <a:rPr lang="en-US" baseline="-25000" dirty="0"/>
              <a:t>2</a:t>
            </a:r>
            <a:r>
              <a:rPr lang="en-US" dirty="0"/>
              <a:t>                 2NO</a:t>
            </a:r>
            <a:r>
              <a:rPr lang="en-US" baseline="-25000" dirty="0"/>
              <a:t>2</a:t>
            </a:r>
          </a:p>
          <a:p>
            <a:pPr>
              <a:buNone/>
            </a:pPr>
            <a:r>
              <a:rPr lang="en-US" dirty="0"/>
              <a:t>4)Acts as reducing agent</a:t>
            </a:r>
          </a:p>
          <a:p>
            <a:pPr>
              <a:buNone/>
            </a:pPr>
            <a:r>
              <a:rPr lang="en-US" dirty="0"/>
              <a:t>           6KMnO</a:t>
            </a:r>
            <a:r>
              <a:rPr lang="en-US" baseline="-25000" dirty="0"/>
              <a:t>4</a:t>
            </a:r>
            <a:r>
              <a:rPr lang="en-US" dirty="0"/>
              <a:t>+9H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+ 10NO                   K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 + MnSO</a:t>
            </a:r>
            <a:r>
              <a:rPr lang="en-US" baseline="-25000" dirty="0"/>
              <a:t>4 </a:t>
            </a:r>
            <a:r>
              <a:rPr lang="en-US" dirty="0"/>
              <a:t>+ H</a:t>
            </a:r>
            <a:r>
              <a:rPr lang="en-US" baseline="-25000" dirty="0"/>
              <a:t>2</a:t>
            </a:r>
            <a:r>
              <a:rPr lang="en-US" dirty="0"/>
              <a:t>O +HNO</a:t>
            </a:r>
            <a:r>
              <a:rPr lang="en-US" baseline="-25000" dirty="0"/>
              <a:t>3</a:t>
            </a:r>
          </a:p>
          <a:p>
            <a:pPr>
              <a:buNone/>
            </a:pPr>
            <a:r>
              <a:rPr lang="en-US" dirty="0"/>
              <a:t>5)Acts as </a:t>
            </a:r>
            <a:r>
              <a:rPr lang="en-US" dirty="0" err="1"/>
              <a:t>oxidising</a:t>
            </a:r>
            <a:r>
              <a:rPr lang="en-US" dirty="0"/>
              <a:t> agent :          2Cu  + 2NO                 2CuO + N</a:t>
            </a:r>
            <a:r>
              <a:rPr lang="en-US" baseline="-25000" dirty="0"/>
              <a:t>2</a:t>
            </a:r>
          </a:p>
          <a:p>
            <a:pPr>
              <a:buNone/>
            </a:pPr>
            <a:r>
              <a:rPr lang="en-US" dirty="0"/>
              <a:t>6) With halogens gives </a:t>
            </a:r>
            <a:r>
              <a:rPr lang="en-US" dirty="0" err="1"/>
              <a:t>nitrosyl</a:t>
            </a:r>
            <a:r>
              <a:rPr lang="en-US" dirty="0"/>
              <a:t> halides: 2NO+X</a:t>
            </a:r>
            <a:r>
              <a:rPr lang="en-US" baseline="-25000" dirty="0"/>
              <a:t>2</a:t>
            </a:r>
            <a:r>
              <a:rPr lang="en-US" dirty="0"/>
              <a:t>             2NOX</a:t>
            </a:r>
          </a:p>
          <a:p>
            <a:pPr>
              <a:buNone/>
            </a:pPr>
            <a:r>
              <a:rPr lang="en-US" dirty="0"/>
              <a:t> 7)Formation of complex: FeSO</a:t>
            </a:r>
            <a:r>
              <a:rPr lang="en-US" baseline="-25000" dirty="0"/>
              <a:t>4</a:t>
            </a:r>
            <a:r>
              <a:rPr lang="en-US" dirty="0"/>
              <a:t> + NO + 5H</a:t>
            </a:r>
            <a:r>
              <a:rPr lang="en-US" baseline="-25000" dirty="0"/>
              <a:t>2</a:t>
            </a:r>
            <a:r>
              <a:rPr lang="en-US" dirty="0"/>
              <a:t>O                    [Fe(H</a:t>
            </a:r>
            <a:r>
              <a:rPr lang="en-US" baseline="-25000" dirty="0"/>
              <a:t>2</a:t>
            </a:r>
            <a:r>
              <a:rPr lang="en-US" dirty="0"/>
              <a:t>O)5NO]SO</a:t>
            </a:r>
            <a:r>
              <a:rPr lang="en-US" baseline="-25000" dirty="0"/>
              <a:t>4 </a:t>
            </a:r>
            <a:r>
              <a:rPr lang="en-US" dirty="0"/>
              <a:t>This complex is responsible for the brown ring in the </a:t>
            </a:r>
            <a:r>
              <a:rPr lang="en-US" b="1" u="sng" dirty="0">
                <a:solidFill>
                  <a:srgbClr val="FF0000"/>
                </a:solidFill>
              </a:rPr>
              <a:t>RING TEST FOR NITRATES(QUALITATIVE ANALYSIS)</a:t>
            </a:r>
          </a:p>
          <a:p>
            <a:pPr>
              <a:buNone/>
            </a:pPr>
            <a:r>
              <a:rPr lang="en-US" dirty="0"/>
              <a:t>8)With metal hydroxides</a:t>
            </a:r>
          </a:p>
          <a:p>
            <a:pPr>
              <a:buNone/>
            </a:pPr>
            <a:r>
              <a:rPr lang="en-US" dirty="0"/>
              <a:t>2KOH + 6NO                  KNO</a:t>
            </a:r>
            <a:r>
              <a:rPr lang="en-US" baseline="-25000" dirty="0"/>
              <a:t>2</a:t>
            </a:r>
            <a:r>
              <a:rPr lang="en-US" dirty="0"/>
              <a:t>   +   N</a:t>
            </a:r>
            <a:r>
              <a:rPr lang="en-US" baseline="-25000" dirty="0"/>
              <a:t>2</a:t>
            </a:r>
            <a:r>
              <a:rPr lang="en-US" dirty="0"/>
              <a:t>  + 2H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819400" y="26670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362200" y="32766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886200" y="3886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05400" y="41910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486400" y="4495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410200" y="48006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33600" y="59436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6481B-DEA8-4287-8115-CFD15D8A1A2C}" type="datetime1">
              <a:rPr lang="en-US" smtClean="0"/>
              <a:t>7/16/2022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Properties NO2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It exists in two forms in equilibrium</a:t>
            </a:r>
          </a:p>
          <a:p>
            <a:r>
              <a:rPr lang="en-US" dirty="0"/>
              <a:t>N2O4 (</a:t>
            </a:r>
            <a:r>
              <a:rPr lang="en-US" dirty="0" err="1"/>
              <a:t>colourless</a:t>
            </a:r>
            <a:r>
              <a:rPr lang="en-US" dirty="0"/>
              <a:t>)                   2NO2 (Brown)</a:t>
            </a:r>
          </a:p>
          <a:p>
            <a:r>
              <a:rPr lang="en-US" dirty="0"/>
              <a:t>It is </a:t>
            </a:r>
            <a:r>
              <a:rPr lang="en-US" dirty="0">
                <a:solidFill>
                  <a:srgbClr val="FF0000"/>
                </a:solidFill>
              </a:rPr>
              <a:t>mixed anhydride of nitrous and nitric acid.</a:t>
            </a:r>
          </a:p>
          <a:p>
            <a:pPr>
              <a:buNone/>
            </a:pPr>
            <a:r>
              <a:rPr lang="en-US" dirty="0"/>
              <a:t>With alkali solution gives both nitrite and nitrate</a:t>
            </a:r>
          </a:p>
          <a:p>
            <a:pPr>
              <a:buNone/>
            </a:pPr>
            <a:r>
              <a:rPr lang="en-US" dirty="0"/>
              <a:t>2NaOH +2NO2                     NaNO2 + NaNO3 + H2O</a:t>
            </a:r>
          </a:p>
          <a:p>
            <a:pPr>
              <a:buNone/>
            </a:pPr>
            <a:r>
              <a:rPr lang="en-US" dirty="0"/>
              <a:t>With warm water only nitric acid</a:t>
            </a:r>
          </a:p>
          <a:p>
            <a:pPr>
              <a:buNone/>
            </a:pPr>
            <a:r>
              <a:rPr lang="en-US" dirty="0"/>
              <a:t>3HNO2                    HNO3 +H2O +2NO</a:t>
            </a:r>
          </a:p>
          <a:p>
            <a:pPr>
              <a:buNone/>
            </a:pPr>
            <a:r>
              <a:rPr lang="en-US" dirty="0"/>
              <a:t>Strong </a:t>
            </a:r>
            <a:r>
              <a:rPr lang="en-US" dirty="0" err="1"/>
              <a:t>oxidising</a:t>
            </a:r>
            <a:r>
              <a:rPr lang="en-US" dirty="0"/>
              <a:t> agent</a:t>
            </a:r>
          </a:p>
          <a:p>
            <a:pPr>
              <a:buNone/>
            </a:pPr>
            <a:r>
              <a:rPr lang="en-US" dirty="0"/>
              <a:t>NO2 +H2S                        H2O +NO+S</a:t>
            </a:r>
          </a:p>
          <a:p>
            <a:pPr>
              <a:buNone/>
            </a:pPr>
            <a:r>
              <a:rPr lang="en-US" dirty="0"/>
              <a:t>2KI +NO2                       2KNO2  +I2</a:t>
            </a:r>
          </a:p>
          <a:p>
            <a:pPr>
              <a:buNone/>
            </a:pPr>
            <a:r>
              <a:rPr lang="en-US" dirty="0"/>
              <a:t>With H2SO4: 2NO2 + H2SO4              NO.HSO4 +HNO3</a:t>
            </a:r>
          </a:p>
          <a:p>
            <a:pPr>
              <a:buNone/>
            </a:pPr>
            <a:r>
              <a:rPr lang="en-US" dirty="0"/>
              <a:t>With metals salts : </a:t>
            </a:r>
            <a:r>
              <a:rPr lang="en-US" dirty="0" err="1"/>
              <a:t>NaCl</a:t>
            </a:r>
            <a:r>
              <a:rPr lang="en-US" dirty="0"/>
              <a:t> + NO2                NaNO3  +  </a:t>
            </a:r>
            <a:r>
              <a:rPr lang="en-US" dirty="0" err="1"/>
              <a:t>NOCl</a:t>
            </a:r>
            <a:endParaRPr lang="en-US" dirty="0"/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971800" y="2362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 Arrow 8"/>
          <p:cNvSpPr/>
          <p:nvPr/>
        </p:nvSpPr>
        <p:spPr>
          <a:xfrm flipV="1">
            <a:off x="3124200" y="2133600"/>
            <a:ext cx="978408" cy="76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048000" y="1981200"/>
            <a:ext cx="978408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362200" y="30480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752600" y="3886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57400" y="45720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981200" y="4876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886200" y="5257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1000" y="55626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448FE-8396-4484-8333-2CF86BD4FDE3}" type="datetime1">
              <a:rPr lang="en-US" smtClean="0"/>
              <a:t>7/16/2022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N</a:t>
            </a:r>
            <a:r>
              <a:rPr lang="en-US" u="sng" baseline="-25000" dirty="0"/>
              <a:t>2</a:t>
            </a:r>
            <a:r>
              <a:rPr lang="en-US" u="sng" dirty="0"/>
              <a:t>O</a:t>
            </a:r>
            <a:r>
              <a:rPr lang="en-US" u="sng" baseline="-25000" dirty="0"/>
              <a:t>5    </a:t>
            </a:r>
            <a:r>
              <a:rPr lang="en-US" u="sng" dirty="0"/>
              <a:t>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</a:t>
            </a:r>
            <a:r>
              <a:rPr lang="en-US" i="1" u="sng" dirty="0">
                <a:solidFill>
                  <a:srgbClr val="FF0000"/>
                </a:solidFill>
              </a:rPr>
              <a:t>anhydride of nitric acid</a:t>
            </a:r>
          </a:p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 +H</a:t>
            </a:r>
            <a:r>
              <a:rPr lang="en-US" baseline="-25000" dirty="0"/>
              <a:t>2</a:t>
            </a:r>
            <a:r>
              <a:rPr lang="en-US" dirty="0"/>
              <a:t>O               2HNO</a:t>
            </a:r>
            <a:r>
              <a:rPr lang="en-US" baseline="-25000" dirty="0"/>
              <a:t>3</a:t>
            </a:r>
          </a:p>
          <a:p>
            <a:r>
              <a:rPr lang="en-US" dirty="0"/>
              <a:t>With </a:t>
            </a:r>
            <a:r>
              <a:rPr lang="en-US" dirty="0" err="1"/>
              <a:t>alkalies</a:t>
            </a:r>
            <a:r>
              <a:rPr lang="en-US" dirty="0"/>
              <a:t>: 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 </a:t>
            </a:r>
            <a:r>
              <a:rPr lang="en-US" dirty="0"/>
              <a:t>+2NaOH         2NaNO</a:t>
            </a:r>
            <a:r>
              <a:rPr lang="en-US" baseline="-25000" dirty="0"/>
              <a:t>3</a:t>
            </a:r>
            <a:r>
              <a:rPr lang="en-US" dirty="0"/>
              <a:t> +H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Powerful </a:t>
            </a:r>
            <a:r>
              <a:rPr lang="en-US" dirty="0" err="1"/>
              <a:t>oxidising</a:t>
            </a:r>
            <a:r>
              <a:rPr lang="en-US" dirty="0"/>
              <a:t> agent ,destroys organic matter C +2N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                     CO</a:t>
            </a:r>
            <a:r>
              <a:rPr lang="en-US" baseline="-25000" dirty="0"/>
              <a:t>2</a:t>
            </a:r>
            <a:r>
              <a:rPr lang="en-US" dirty="0"/>
              <a:t> +4NO</a:t>
            </a:r>
            <a:r>
              <a:rPr lang="en-US" baseline="-25000" dirty="0"/>
              <a:t>2</a:t>
            </a:r>
          </a:p>
          <a:p>
            <a:r>
              <a:rPr lang="en-US" dirty="0"/>
              <a:t>On heating :2N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                  4NO</a:t>
            </a:r>
            <a:r>
              <a:rPr lang="en-US" baseline="-25000" dirty="0"/>
              <a:t>2</a:t>
            </a:r>
            <a:r>
              <a:rPr lang="en-US" dirty="0"/>
              <a:t> +O</a:t>
            </a:r>
            <a:r>
              <a:rPr lang="en-US" baseline="-25000" dirty="0"/>
              <a:t>2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895600" y="24384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562600" y="31242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38600" y="41148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91000" y="48006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673C5-C7B1-4E8D-AD9D-31D9349423BF}" type="datetime1">
              <a:rPr lang="en-US" smtClean="0"/>
              <a:t>7/16/2022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Oxides of Phosphorus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6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8            </a:t>
            </a:r>
          </a:p>
          <a:p>
            <a:endParaRPr lang="en-US" baseline="-250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10</a:t>
            </a:r>
          </a:p>
        </p:txBody>
      </p:sp>
      <p:pic>
        <p:nvPicPr>
          <p:cNvPr id="4098" name="Picture 2" descr="C:\Users\admin\Desktop\oxide of 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1" y="2514600"/>
            <a:ext cx="5486399" cy="41148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63D8-274C-4F95-A9DE-68813DD82721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Structure oxides of phosphorus</a:t>
            </a:r>
          </a:p>
        </p:txBody>
      </p:sp>
      <p:pic>
        <p:nvPicPr>
          <p:cNvPr id="5122" name="Picture 2" descr="C:\Users\admin\Desktop\p4o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514600"/>
            <a:ext cx="1943100" cy="2352675"/>
          </a:xfrm>
          <a:prstGeom prst="rect">
            <a:avLst/>
          </a:prstGeom>
          <a:noFill/>
        </p:spPr>
      </p:pic>
      <p:pic>
        <p:nvPicPr>
          <p:cNvPr id="5123" name="Picture 3" descr="C:\Users\admin\Desktop\p4o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819400"/>
            <a:ext cx="1571625" cy="20193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6D02-EAA5-477A-8869-15D77116B936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Preparation (Oxides of Phosphorus)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6</a:t>
            </a:r>
            <a:r>
              <a:rPr lang="en-US" dirty="0"/>
              <a:t>  :Burning white phosphorus in limited air</a:t>
            </a:r>
          </a:p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 + 3O</a:t>
            </a:r>
            <a:r>
              <a:rPr lang="en-US" baseline="-25000" dirty="0"/>
              <a:t>2</a:t>
            </a:r>
            <a:r>
              <a:rPr lang="en-US" dirty="0"/>
              <a:t>         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6</a:t>
            </a:r>
          </a:p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8</a:t>
            </a:r>
            <a:r>
              <a:rPr lang="en-US" dirty="0"/>
              <a:t> : Heating 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6</a:t>
            </a:r>
            <a:r>
              <a:rPr lang="en-US" dirty="0"/>
              <a:t> in a sealed tube</a:t>
            </a:r>
          </a:p>
          <a:p>
            <a:r>
              <a:rPr lang="en-US" dirty="0"/>
              <a:t>4P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6  </a:t>
            </a:r>
            <a:r>
              <a:rPr lang="en-US" dirty="0"/>
              <a:t>   440 C   3P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8</a:t>
            </a:r>
            <a:r>
              <a:rPr lang="en-US" dirty="0"/>
              <a:t> +P</a:t>
            </a:r>
            <a:r>
              <a:rPr lang="en-US" baseline="-25000" dirty="0"/>
              <a:t>4</a:t>
            </a:r>
          </a:p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10</a:t>
            </a:r>
            <a:r>
              <a:rPr lang="en-US" dirty="0"/>
              <a:t> :Burning white phosphorus in excess of air.</a:t>
            </a:r>
          </a:p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 + 5O</a:t>
            </a:r>
            <a:r>
              <a:rPr lang="en-US" baseline="-25000" dirty="0"/>
              <a:t>2</a:t>
            </a:r>
            <a:r>
              <a:rPr lang="en-US" dirty="0"/>
              <a:t>            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10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286000" y="25146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133600" y="38100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438400" y="53340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D338A-CB86-4998-B552-CF421E3C7D52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Properties of Oxides of Phosphorus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3352800" y="17526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Arrow 7"/>
          <p:cNvSpPr/>
          <p:nvPr/>
        </p:nvSpPr>
        <p:spPr>
          <a:xfrm>
            <a:off x="3429000" y="1752600"/>
            <a:ext cx="978408" cy="1798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038600" y="2438400"/>
            <a:ext cx="978408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114800" y="2057400"/>
            <a:ext cx="978408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572000" y="5105400"/>
            <a:ext cx="978408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572000" y="5410200"/>
            <a:ext cx="914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flipV="1">
            <a:off x="6096000" y="5638800"/>
            <a:ext cx="978408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962F8-1227-454B-9702-7FDE6456570A}" type="datetime1">
              <a:rPr lang="en-US" smtClean="0"/>
              <a:t>7/16/2022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STRUCTURE OF OXIDES OF N</a:t>
            </a:r>
          </a:p>
        </p:txBody>
      </p:sp>
      <p:pic>
        <p:nvPicPr>
          <p:cNvPr id="1026" name="Picture 2" descr="C:\Users\admin\Desktop\all oxides of 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447800"/>
            <a:ext cx="6019799" cy="5105400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C8B1C-416C-47F9-924B-7C8AD47E6882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How to draw right Lewis structure </a:t>
            </a:r>
          </a:p>
        </p:txBody>
      </p:sp>
      <p:pic>
        <p:nvPicPr>
          <p:cNvPr id="3074" name="Picture 2" descr="C:\Users\admin\Desktop\oxides of n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76400"/>
            <a:ext cx="6858000" cy="4800600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5D70-DE51-4345-A031-61A7F8C631A1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/>
              <a:t>Oxoacids</a:t>
            </a:r>
            <a:r>
              <a:rPr lang="en-US" u="sng" dirty="0"/>
              <a:t> of N &amp; P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NITROGEN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Hyponitrous</a:t>
            </a:r>
            <a:r>
              <a:rPr lang="en-US" dirty="0"/>
              <a:t> acid</a:t>
            </a:r>
          </a:p>
          <a:p>
            <a:r>
              <a:rPr lang="en-US" dirty="0"/>
              <a:t>HNO</a:t>
            </a:r>
            <a:r>
              <a:rPr lang="en-US" baseline="-25000" dirty="0"/>
              <a:t>2</a:t>
            </a:r>
            <a:r>
              <a:rPr lang="en-US" dirty="0"/>
              <a:t>  Nitrous acid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HNO</a:t>
            </a:r>
            <a:r>
              <a:rPr lang="en-US" baseline="-25000" dirty="0"/>
              <a:t>3</a:t>
            </a:r>
            <a:r>
              <a:rPr lang="en-US" dirty="0"/>
              <a:t>   Nitric acid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PHOSPHORUS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41775" cy="3951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Hypophosphorus</a:t>
            </a:r>
            <a:r>
              <a:rPr lang="en-US" dirty="0"/>
              <a:t> acid</a:t>
            </a:r>
          </a:p>
          <a:p>
            <a:pPr>
              <a:buNone/>
            </a:pP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3</a:t>
            </a:r>
            <a:r>
              <a:rPr lang="en-US" dirty="0"/>
              <a:t> Phosphorus acid</a:t>
            </a:r>
          </a:p>
          <a:p>
            <a:pPr>
              <a:buNone/>
            </a:pPr>
            <a:r>
              <a:rPr lang="en-US" dirty="0"/>
              <a:t>H</a:t>
            </a:r>
            <a:r>
              <a:rPr lang="en-US" baseline="-25000" dirty="0"/>
              <a:t>4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6</a:t>
            </a:r>
            <a:r>
              <a:rPr lang="en-US" dirty="0"/>
              <a:t> </a:t>
            </a:r>
            <a:r>
              <a:rPr lang="en-US" dirty="0" err="1"/>
              <a:t>Hypophosphoric</a:t>
            </a:r>
            <a:r>
              <a:rPr lang="en-US" dirty="0"/>
              <a:t> acid</a:t>
            </a:r>
          </a:p>
          <a:p>
            <a:pPr>
              <a:buNone/>
            </a:pPr>
            <a:r>
              <a:rPr lang="en-US" dirty="0"/>
              <a:t> 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4</a:t>
            </a:r>
            <a:r>
              <a:rPr lang="en-US" dirty="0"/>
              <a:t> </a:t>
            </a:r>
            <a:r>
              <a:rPr lang="en-US" dirty="0" err="1"/>
              <a:t>Orthophosphoric</a:t>
            </a:r>
            <a:r>
              <a:rPr lang="en-US" dirty="0"/>
              <a:t> acid</a:t>
            </a:r>
          </a:p>
          <a:p>
            <a:pPr>
              <a:buNone/>
            </a:pPr>
            <a:r>
              <a:rPr lang="en-US" dirty="0"/>
              <a:t>H</a:t>
            </a:r>
            <a:r>
              <a:rPr lang="en-US" baseline="-25000" dirty="0"/>
              <a:t>4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7</a:t>
            </a:r>
            <a:r>
              <a:rPr lang="en-US" dirty="0"/>
              <a:t> </a:t>
            </a:r>
            <a:r>
              <a:rPr lang="en-US" dirty="0" err="1"/>
              <a:t>Diphosphoric</a:t>
            </a:r>
            <a:r>
              <a:rPr lang="en-US" dirty="0"/>
              <a:t> acid</a:t>
            </a:r>
          </a:p>
          <a:p>
            <a:pPr>
              <a:buNone/>
            </a:pPr>
            <a:r>
              <a:rPr lang="en-US" dirty="0"/>
              <a:t>HPO</a:t>
            </a:r>
            <a:r>
              <a:rPr lang="en-US" baseline="-25000" dirty="0"/>
              <a:t>3</a:t>
            </a:r>
            <a:r>
              <a:rPr lang="en-US" dirty="0"/>
              <a:t> </a:t>
            </a:r>
            <a:r>
              <a:rPr lang="en-US" dirty="0" err="1"/>
              <a:t>Metaphosphoric</a:t>
            </a:r>
            <a:r>
              <a:rPr lang="en-US" dirty="0"/>
              <a:t> acid</a:t>
            </a:r>
          </a:p>
        </p:txBody>
      </p:sp>
      <p:pic>
        <p:nvPicPr>
          <p:cNvPr id="6146" name="Picture 2" descr="C:\Users\admin\Desktop\nitro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76600"/>
            <a:ext cx="2909887" cy="925513"/>
          </a:xfrm>
          <a:prstGeom prst="rect">
            <a:avLst/>
          </a:prstGeom>
          <a:noFill/>
        </p:spPr>
      </p:pic>
      <p:pic>
        <p:nvPicPr>
          <p:cNvPr id="6148" name="Picture 4" descr="C:\Users\admin\Desktop\nitr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5411787"/>
            <a:ext cx="3119437" cy="1446213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23FB-70C0-49A3-8354-7A4F07F38FCF}" type="datetime1">
              <a:rPr lang="en-US" smtClean="0"/>
              <a:t>7/16/2022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Preparation of </a:t>
            </a:r>
            <a:r>
              <a:rPr lang="en-US" u="sng" dirty="0" err="1"/>
              <a:t>oxoacids</a:t>
            </a:r>
            <a:endParaRPr lang="en-US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Nitrogen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1)H</a:t>
            </a:r>
            <a:r>
              <a:rPr lang="en-US" baseline="-25000" dirty="0"/>
              <a:t>2</a:t>
            </a:r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from NH</a:t>
            </a:r>
            <a:r>
              <a:rPr lang="en-US" baseline="-25000" dirty="0"/>
              <a:t>2</a:t>
            </a:r>
            <a:r>
              <a:rPr lang="en-US" dirty="0"/>
              <a:t>OH</a:t>
            </a:r>
          </a:p>
          <a:p>
            <a:r>
              <a:rPr lang="en-US" dirty="0"/>
              <a:t>NH</a:t>
            </a:r>
            <a:r>
              <a:rPr lang="en-US" baseline="-25000" dirty="0"/>
              <a:t>2</a:t>
            </a:r>
            <a:r>
              <a:rPr lang="en-US" dirty="0"/>
              <a:t>OH +HNO</a:t>
            </a:r>
            <a:r>
              <a:rPr lang="en-US" baseline="-25000" dirty="0"/>
              <a:t>2</a:t>
            </a:r>
            <a:r>
              <a:rPr lang="en-US" dirty="0"/>
              <a:t>      H</a:t>
            </a:r>
            <a:r>
              <a:rPr lang="en-US" baseline="-25000" dirty="0"/>
              <a:t>2</a:t>
            </a:r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+H2O</a:t>
            </a:r>
          </a:p>
          <a:p>
            <a:pPr>
              <a:buNone/>
            </a:pPr>
            <a:r>
              <a:rPr lang="en-US" dirty="0"/>
              <a:t>2)HNO</a:t>
            </a:r>
            <a:r>
              <a:rPr lang="en-US" baseline="-25000" dirty="0"/>
              <a:t>2</a:t>
            </a:r>
            <a:r>
              <a:rPr lang="en-US" dirty="0"/>
              <a:t> from 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</a:p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+H</a:t>
            </a:r>
            <a:r>
              <a:rPr lang="en-US" baseline="-25000" dirty="0"/>
              <a:t>2</a:t>
            </a:r>
            <a:r>
              <a:rPr lang="en-US" dirty="0"/>
              <a:t>O             2HNO</a:t>
            </a:r>
            <a:r>
              <a:rPr lang="en-US" baseline="-25000" dirty="0"/>
              <a:t>2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3)HNO</a:t>
            </a:r>
            <a:r>
              <a:rPr lang="en-US" baseline="-25000" dirty="0"/>
              <a:t>3</a:t>
            </a:r>
            <a:r>
              <a:rPr lang="en-US" dirty="0"/>
              <a:t> from OSTWALDS METHOD</a:t>
            </a:r>
          </a:p>
          <a:p>
            <a:r>
              <a:rPr lang="en-US" dirty="0"/>
              <a:t>NH</a:t>
            </a:r>
            <a:r>
              <a:rPr lang="en-US" baseline="-25000" dirty="0"/>
              <a:t>3</a:t>
            </a:r>
            <a:r>
              <a:rPr lang="en-US" dirty="0"/>
              <a:t> gives NO with </a:t>
            </a:r>
            <a:r>
              <a:rPr lang="en-US" dirty="0" err="1"/>
              <a:t>air,which</a:t>
            </a:r>
            <a:r>
              <a:rPr lang="en-US" dirty="0"/>
              <a:t> is </a:t>
            </a:r>
            <a:r>
              <a:rPr lang="en-US" dirty="0" err="1"/>
              <a:t>oxidised</a:t>
            </a:r>
            <a:r>
              <a:rPr lang="en-US" dirty="0"/>
              <a:t> to NO</a:t>
            </a:r>
            <a:r>
              <a:rPr lang="en-US" baseline="-25000" dirty="0"/>
              <a:t>2</a:t>
            </a:r>
            <a:r>
              <a:rPr lang="en-US" dirty="0"/>
              <a:t> &amp; NO</a:t>
            </a:r>
            <a:r>
              <a:rPr lang="en-US" baseline="-25000" dirty="0"/>
              <a:t>2</a:t>
            </a:r>
            <a:r>
              <a:rPr lang="en-US" dirty="0"/>
              <a:t> with water gives HNO</a:t>
            </a:r>
            <a:r>
              <a:rPr lang="en-US" baseline="-25000" dirty="0"/>
              <a:t>3 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PHOSPHORUS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1)H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2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      PH3+I2 +2H2O          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2</a:t>
            </a:r>
            <a:r>
              <a:rPr lang="en-US" dirty="0"/>
              <a:t>+4HI</a:t>
            </a:r>
          </a:p>
          <a:p>
            <a:pPr>
              <a:buNone/>
            </a:pPr>
            <a:r>
              <a:rPr lang="en-US" dirty="0"/>
              <a:t>2)H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3</a:t>
            </a:r>
            <a:r>
              <a:rPr lang="en-US" dirty="0"/>
              <a:t>: </a:t>
            </a:r>
          </a:p>
          <a:p>
            <a:pPr>
              <a:buNone/>
            </a:pPr>
            <a:r>
              <a:rPr lang="en-US" dirty="0"/>
              <a:t>     P2O5 +H2O               2H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3</a:t>
            </a:r>
          </a:p>
          <a:p>
            <a:pPr>
              <a:buNone/>
            </a:pPr>
            <a:r>
              <a:rPr lang="en-US" dirty="0"/>
              <a:t>3)H</a:t>
            </a:r>
            <a:r>
              <a:rPr lang="en-US" baseline="-25000" dirty="0"/>
              <a:t>4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6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   Pb</a:t>
            </a:r>
            <a:r>
              <a:rPr lang="en-US" baseline="-25000" dirty="0"/>
              <a:t>2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6</a:t>
            </a:r>
            <a:r>
              <a:rPr lang="en-US" dirty="0"/>
              <a:t> +2H</a:t>
            </a:r>
            <a:r>
              <a:rPr lang="en-US" baseline="-25000" dirty="0"/>
              <a:t>2</a:t>
            </a:r>
            <a:r>
              <a:rPr lang="en-US" dirty="0"/>
              <a:t>S          PbS+H</a:t>
            </a:r>
            <a:r>
              <a:rPr lang="en-US" baseline="-25000" dirty="0"/>
              <a:t>4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6</a:t>
            </a:r>
          </a:p>
          <a:p>
            <a:pPr>
              <a:buNone/>
            </a:pPr>
            <a:r>
              <a:rPr lang="en-US" dirty="0"/>
              <a:t>4)H3PO4: </a:t>
            </a:r>
          </a:p>
          <a:p>
            <a:pPr>
              <a:buNone/>
            </a:pPr>
            <a:r>
              <a:rPr lang="en-US" dirty="0"/>
              <a:t>    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10</a:t>
            </a:r>
            <a:r>
              <a:rPr lang="en-US" dirty="0"/>
              <a:t> + 6H</a:t>
            </a:r>
            <a:r>
              <a:rPr lang="en-US" baseline="-25000" dirty="0"/>
              <a:t>2</a:t>
            </a:r>
            <a:r>
              <a:rPr lang="en-US" dirty="0"/>
              <a:t>O                 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4</a:t>
            </a:r>
          </a:p>
          <a:p>
            <a:pPr>
              <a:buNone/>
            </a:pPr>
            <a:r>
              <a:rPr lang="en-US" dirty="0"/>
              <a:t>5)H</a:t>
            </a:r>
            <a:r>
              <a:rPr lang="en-US" baseline="-25000" dirty="0"/>
              <a:t>4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7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 2H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4 </a:t>
            </a:r>
            <a:r>
              <a:rPr lang="en-US" dirty="0"/>
              <a:t>                      H</a:t>
            </a:r>
            <a:r>
              <a:rPr lang="en-US" baseline="-25000" dirty="0"/>
              <a:t>4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7</a:t>
            </a:r>
            <a:r>
              <a:rPr lang="en-US" dirty="0"/>
              <a:t> +H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>
              <a:buNone/>
            </a:pPr>
            <a:r>
              <a:rPr lang="en-US" dirty="0"/>
              <a:t>6) HPO3:</a:t>
            </a:r>
          </a:p>
          <a:p>
            <a:pPr>
              <a:buNone/>
            </a:pPr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10</a:t>
            </a:r>
            <a:r>
              <a:rPr lang="en-US" dirty="0"/>
              <a:t>+2H</a:t>
            </a:r>
            <a:r>
              <a:rPr lang="en-US" baseline="-25000" dirty="0"/>
              <a:t>2</a:t>
            </a:r>
            <a:r>
              <a:rPr lang="en-US" dirty="0"/>
              <a:t>O         4HPO</a:t>
            </a:r>
            <a:r>
              <a:rPr lang="en-US" baseline="-25000" dirty="0"/>
              <a:t>3</a:t>
            </a:r>
          </a:p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90800" y="2819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209800" y="3581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629400" y="2667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324600" y="3200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477000" y="38862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400800" y="4495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91200" y="51054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943600" y="5715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AE3AF-C7CC-4D97-BCE7-7ABB0F794D20}" type="datetime1">
              <a:rPr lang="en-US" smtClean="0"/>
              <a:t>7/16/2022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STRUCTURE OF OXOACIDS OF P</a:t>
            </a:r>
          </a:p>
        </p:txBody>
      </p:sp>
      <p:pic>
        <p:nvPicPr>
          <p:cNvPr id="7170" name="Picture 2" descr="C:\Users\admin\Desktop\oa of p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7086600" cy="5562600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90D1-75B9-4B6C-8F92-B149970DB6FA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PROPERTIES OF OXOACIDS OF PHOSPHORUS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H3PO3 IS AREDUCING AS WELL AS OXIDISING AGENT BUT H3PO4 IS NOT A REDUCING AGENT?</a:t>
            </a:r>
          </a:p>
          <a:p>
            <a:r>
              <a:rPr lang="en-US" dirty="0"/>
              <a:t>Phosphorus in H3PO3 has +3 O.S ,which in this reaction increases to+5 (oxidation) and decreases to -3 (reduction).So it acts as both </a:t>
            </a:r>
            <a:r>
              <a:rPr lang="en-US" dirty="0" err="1"/>
              <a:t>oxidising</a:t>
            </a:r>
            <a:r>
              <a:rPr lang="en-US" dirty="0"/>
              <a:t> and reducing agent.</a:t>
            </a:r>
          </a:p>
          <a:p>
            <a:r>
              <a:rPr lang="en-US" dirty="0"/>
              <a:t>H3PO4 ,O.S of P is +5 which cannot be increased  further, so does not show oxidation and does not act as reducing agent.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22E00-1528-49C3-A29F-CC9030D22E73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Disproportionation /Self Redox in Oxoacids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dmin\Desktop\disproportionatio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152401" y="2819400"/>
            <a:ext cx="4101306" cy="2514600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3</a:t>
            </a:r>
            <a:r>
              <a:rPr lang="en-US" dirty="0"/>
              <a:t>  in this reaction shows an increase in O.S of phosphorus from +3 to+5 so oxidation.</a:t>
            </a:r>
          </a:p>
          <a:p>
            <a:r>
              <a:rPr lang="en-US" dirty="0"/>
              <a:t>In the same reaction IT SHOWS A DECREASE IN O.S of Phosphorus from +3 to -3,so reduction.</a:t>
            </a:r>
          </a:p>
          <a:p>
            <a:r>
              <a:rPr lang="en-US" dirty="0"/>
              <a:t>So 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3 </a:t>
            </a:r>
            <a:r>
              <a:rPr lang="en-US" dirty="0"/>
              <a:t>acts as </a:t>
            </a:r>
            <a:r>
              <a:rPr lang="en-US" dirty="0" err="1"/>
              <a:t>Oxidising</a:t>
            </a:r>
            <a:r>
              <a:rPr lang="en-US" dirty="0"/>
              <a:t> and reducing agent both.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D2B3-4D33-46C1-ACC5-F6990DE81AF9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Understanding </a:t>
            </a:r>
            <a:r>
              <a:rPr lang="en-US" u="sng" dirty="0" err="1"/>
              <a:t>basicity</a:t>
            </a:r>
            <a:r>
              <a:rPr lang="en-US" u="sng" dirty="0"/>
              <a:t> from structure</a:t>
            </a:r>
            <a:br>
              <a:rPr lang="en-US" u="sng" dirty="0"/>
            </a:br>
            <a:r>
              <a:rPr lang="en-US" u="sng" dirty="0">
                <a:solidFill>
                  <a:srgbClr val="FF0000"/>
                </a:solidFill>
              </a:rPr>
              <a:t>H</a:t>
            </a:r>
            <a:r>
              <a:rPr lang="en-US" u="sng" baseline="-25000" dirty="0">
                <a:solidFill>
                  <a:srgbClr val="FF0000"/>
                </a:solidFill>
              </a:rPr>
              <a:t>3</a:t>
            </a:r>
            <a:r>
              <a:rPr lang="en-US" u="sng" dirty="0">
                <a:solidFill>
                  <a:srgbClr val="FF0000"/>
                </a:solidFill>
              </a:rPr>
              <a:t>PO</a:t>
            </a:r>
            <a:r>
              <a:rPr lang="en-US" u="sng" baseline="-25000" dirty="0">
                <a:solidFill>
                  <a:srgbClr val="FF0000"/>
                </a:solidFill>
              </a:rPr>
              <a:t>3</a:t>
            </a:r>
            <a:r>
              <a:rPr lang="en-US" u="sng" dirty="0">
                <a:solidFill>
                  <a:srgbClr val="FF0000"/>
                </a:solidFill>
              </a:rPr>
              <a:t> is dibasic Acid Comment</a:t>
            </a:r>
          </a:p>
        </p:txBody>
      </p:sp>
      <p:pic>
        <p:nvPicPr>
          <p:cNvPr id="8194" name="Picture 2" descr="C:\Users\admin\Desktop\basicity of oxoacids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828800" y="1828800"/>
            <a:ext cx="6029325" cy="4061619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6CC5-ADA6-4DCA-B8C2-DE5EFC186086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Some basic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is the difference between white and red phosphorus?</a:t>
            </a:r>
          </a:p>
          <a:p>
            <a:r>
              <a:rPr lang="en-US" dirty="0"/>
              <a:t>Which oxide of phosphorus is a good dehydrating agent?</a:t>
            </a:r>
          </a:p>
          <a:p>
            <a:r>
              <a:rPr lang="en-US" dirty="0"/>
              <a:t>What is Ring test of nitrates?</a:t>
            </a:r>
          </a:p>
          <a:p>
            <a:r>
              <a:rPr lang="en-US" dirty="0"/>
              <a:t>What is Ostwald's Process ,where is it used?</a:t>
            </a:r>
          </a:p>
          <a:p>
            <a:r>
              <a:rPr lang="en-US" dirty="0"/>
              <a:t>Show that H3PO4 is tribasic.</a:t>
            </a:r>
          </a:p>
          <a:p>
            <a:r>
              <a:rPr lang="en-US" dirty="0"/>
              <a:t>How many ionizable P-OH bonds are present in H3PO3?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i="1" u="sng" dirty="0"/>
              <a:t>Next topic: Interhalogens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D3A1-2D98-433B-B2F1-B8739AE528A0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CHEMISTRY.                   SGGSJ G.C PAONTA SAHIB(H.P)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1489</Words>
  <Application>Microsoft Office PowerPoint</Application>
  <PresentationFormat>On-screen Show (4:3)</PresentationFormat>
  <Paragraphs>220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CHEM 202TH SECTION B</vt:lpstr>
      <vt:lpstr>Topics covered</vt:lpstr>
      <vt:lpstr>Oxides of Nitrogen</vt:lpstr>
      <vt:lpstr>Preparation of Oxides of Nitrogen</vt:lpstr>
      <vt:lpstr>Preparation</vt:lpstr>
      <vt:lpstr>Preparation</vt:lpstr>
      <vt:lpstr>PROPERTIES (N2O and N2O3)</vt:lpstr>
      <vt:lpstr>NITROGEN    MONOXIDE       (PROPERTIES)</vt:lpstr>
      <vt:lpstr>Properties NO2</vt:lpstr>
      <vt:lpstr>N2O5     Properties</vt:lpstr>
      <vt:lpstr>Oxides of Phosphorus</vt:lpstr>
      <vt:lpstr>Structure oxides of phosphorus</vt:lpstr>
      <vt:lpstr>Preparation (Oxides of Phosphorus)</vt:lpstr>
      <vt:lpstr>Properties of Oxides of Phosphorus</vt:lpstr>
      <vt:lpstr>STRUCTURE OF OXIDES OF N</vt:lpstr>
      <vt:lpstr>How to draw right Lewis structure </vt:lpstr>
      <vt:lpstr>Oxoacids of N &amp; P </vt:lpstr>
      <vt:lpstr>Preparation of oxoacids</vt:lpstr>
      <vt:lpstr>STRUCTURE OF OXOACIDS OF P</vt:lpstr>
      <vt:lpstr>PROPERTIES OF OXOACIDS OF PHOSPHORUS</vt:lpstr>
      <vt:lpstr>Disproportionation /Self Redox in Oxoacids</vt:lpstr>
      <vt:lpstr>Understanding basicity from structure H3PO3 is dibasic Acid Comment</vt:lpstr>
      <vt:lpstr>Some basic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 DSE 202  SECTION B</dc:title>
  <dc:creator>admin</dc:creator>
  <cp:lastModifiedBy>amitajoshi1231@outlook.com</cp:lastModifiedBy>
  <cp:revision>44</cp:revision>
  <dcterms:created xsi:type="dcterms:W3CDTF">2020-10-03T06:32:55Z</dcterms:created>
  <dcterms:modified xsi:type="dcterms:W3CDTF">2022-07-16T08:47:56Z</dcterms:modified>
</cp:coreProperties>
</file>